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259" r:id="rId6"/>
    <p:sldId id="257" r:id="rId7"/>
    <p:sldId id="258" r:id="rId8"/>
  </p:sldIdLst>
  <p:sldSz cx="6858000" cy="9906000" type="A4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chard" initials="RF" lastIdx="1" clrIdx="0"/>
  <p:cmAuthor id="1" name="Terry Pattinson" initials="" lastIdx="1" clrIdx="1"/>
  <p:cmAuthor id="2" name="Terry Pattinson" initials="TP" lastIdx="1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3" autoAdjust="0"/>
    <p:restoredTop sz="94710" autoAdjust="0"/>
  </p:normalViewPr>
  <p:slideViewPr>
    <p:cSldViewPr>
      <p:cViewPr>
        <p:scale>
          <a:sx n="110" d="100"/>
          <a:sy n="110" d="100"/>
        </p:scale>
        <p:origin x="-1740" y="248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8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1704" y="-12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8B08C8-41B4-45BA-8C18-1589BB903E35}" type="doc">
      <dgm:prSet loTypeId="urn:microsoft.com/office/officeart/2005/8/layout/process2" loCatId="process" qsTypeId="urn:microsoft.com/office/officeart/2005/8/quickstyle/simple4" qsCatId="simple" csTypeId="urn:microsoft.com/office/officeart/2005/8/colors/accent5_1" csCatId="accent5" phldr="1"/>
      <dgm:spPr/>
    </dgm:pt>
    <dgm:pt modelId="{D83C2BF0-DDAB-4E99-9552-9002ED9D585C}">
      <dgm:prSet phldrT="[Text]" custT="1"/>
      <dgm:spPr/>
      <dgm:t>
        <a:bodyPr/>
        <a:lstStyle/>
        <a:p>
          <a:pPr marL="0" lvl="0" algn="ctr" defTabSz="711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dk2">
                  <a:hueOff val="0"/>
                  <a:satOff val="0"/>
                  <a:lumOff val="0"/>
                  <a:alphaOff val="0"/>
                </a:schemeClr>
              </a:solidFill>
              <a:latin typeface="Franklin Gothic Book" pitchFamily="34" charset="0"/>
              <a:ea typeface="+mn-ea"/>
              <a:cs typeface="+mn-cs"/>
            </a:rPr>
            <a:t>Engagement</a:t>
          </a:r>
          <a:endParaRPr lang="en-GB" sz="1600" kern="1200" dirty="0">
            <a:solidFill>
              <a:schemeClr val="dk2">
                <a:hueOff val="0"/>
                <a:satOff val="0"/>
                <a:lumOff val="0"/>
                <a:alphaOff val="0"/>
              </a:schemeClr>
            </a:solidFill>
            <a:latin typeface="Franklin Gothic Book" pitchFamily="34" charset="0"/>
            <a:ea typeface="+mn-ea"/>
            <a:cs typeface="+mn-cs"/>
          </a:endParaRPr>
        </a:p>
      </dgm:t>
    </dgm:pt>
    <dgm:pt modelId="{20C6925E-3037-4373-B8D4-2C32D74EE1D7}" type="parTrans" cxnId="{C84E7885-DBDA-4E92-A522-DAE049281955}">
      <dgm:prSet/>
      <dgm:spPr/>
      <dgm:t>
        <a:bodyPr/>
        <a:lstStyle/>
        <a:p>
          <a:endParaRPr lang="en-GB" sz="1100"/>
        </a:p>
      </dgm:t>
    </dgm:pt>
    <dgm:pt modelId="{26565C2E-763B-409A-8118-20959E289784}" type="sibTrans" cxnId="{C84E7885-DBDA-4E92-A522-DAE049281955}">
      <dgm:prSet custT="1"/>
      <dgm:spPr/>
      <dgm:t>
        <a:bodyPr/>
        <a:lstStyle/>
        <a:p>
          <a:endParaRPr lang="en-GB" sz="1050"/>
        </a:p>
      </dgm:t>
    </dgm:pt>
    <dgm:pt modelId="{81C4CEFB-BE88-4268-BC75-C268E8A5D5F7}">
      <dgm:prSet phldrT="[Text]" custT="1"/>
      <dgm:spPr/>
      <dgm:t>
        <a:bodyPr/>
        <a:lstStyle/>
        <a:p>
          <a:pPr marL="0" lvl="0" algn="ctr" defTabSz="711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dk2">
                  <a:hueOff val="0"/>
                  <a:satOff val="0"/>
                  <a:lumOff val="0"/>
                  <a:alphaOff val="0"/>
                </a:schemeClr>
              </a:solidFill>
              <a:latin typeface="Franklin Gothic Book" pitchFamily="34" charset="0"/>
              <a:ea typeface="+mn-ea"/>
              <a:cs typeface="+mn-cs"/>
            </a:rPr>
            <a:t>Scope</a:t>
          </a:r>
          <a:endParaRPr lang="en-GB" sz="1600" kern="1200" dirty="0">
            <a:solidFill>
              <a:schemeClr val="dk2">
                <a:hueOff val="0"/>
                <a:satOff val="0"/>
                <a:lumOff val="0"/>
                <a:alphaOff val="0"/>
              </a:schemeClr>
            </a:solidFill>
            <a:latin typeface="Franklin Gothic Book" pitchFamily="34" charset="0"/>
            <a:ea typeface="+mn-ea"/>
            <a:cs typeface="+mn-cs"/>
          </a:endParaRPr>
        </a:p>
      </dgm:t>
    </dgm:pt>
    <dgm:pt modelId="{A899E3A3-CDBC-4F81-BBA6-B82B5BA3D7A2}" type="parTrans" cxnId="{F560549A-EC8E-45C8-A301-5D70E67A36E2}">
      <dgm:prSet/>
      <dgm:spPr/>
      <dgm:t>
        <a:bodyPr/>
        <a:lstStyle/>
        <a:p>
          <a:endParaRPr lang="en-GB" sz="1100"/>
        </a:p>
      </dgm:t>
    </dgm:pt>
    <dgm:pt modelId="{8ECC2091-39D6-49FB-83A1-19262EE69F76}" type="sibTrans" cxnId="{F560549A-EC8E-45C8-A301-5D70E67A36E2}">
      <dgm:prSet custT="1"/>
      <dgm:spPr/>
      <dgm:t>
        <a:bodyPr/>
        <a:lstStyle/>
        <a:p>
          <a:endParaRPr lang="en-GB" sz="1050"/>
        </a:p>
      </dgm:t>
    </dgm:pt>
    <dgm:pt modelId="{D36593E6-1783-4E1F-A1B0-21B6880B76B2}">
      <dgm:prSet phldrT="[Text]" custT="1"/>
      <dgm:spPr/>
      <dgm:t>
        <a:bodyPr/>
        <a:lstStyle/>
        <a:p>
          <a:pPr marL="0" lvl="0" algn="ctr" defTabSz="711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dk2">
                  <a:hueOff val="0"/>
                  <a:satOff val="0"/>
                  <a:lumOff val="0"/>
                  <a:alphaOff val="0"/>
                </a:schemeClr>
              </a:solidFill>
              <a:latin typeface="Franklin Gothic Book" pitchFamily="34" charset="0"/>
              <a:ea typeface="+mn-ea"/>
              <a:cs typeface="+mn-cs"/>
            </a:rPr>
            <a:t>Delivery</a:t>
          </a:r>
          <a:endParaRPr lang="en-GB" sz="1600" kern="1200" dirty="0">
            <a:solidFill>
              <a:schemeClr val="dk2">
                <a:hueOff val="0"/>
                <a:satOff val="0"/>
                <a:lumOff val="0"/>
                <a:alphaOff val="0"/>
              </a:schemeClr>
            </a:solidFill>
            <a:latin typeface="Franklin Gothic Book" pitchFamily="34" charset="0"/>
            <a:ea typeface="+mn-ea"/>
            <a:cs typeface="+mn-cs"/>
          </a:endParaRPr>
        </a:p>
      </dgm:t>
    </dgm:pt>
    <dgm:pt modelId="{1BED55FC-9A9D-4048-86FF-B7BC63762BF6}" type="parTrans" cxnId="{3CE3BE14-CAAD-4CD3-831F-D2BE247A43A7}">
      <dgm:prSet/>
      <dgm:spPr/>
      <dgm:t>
        <a:bodyPr/>
        <a:lstStyle/>
        <a:p>
          <a:endParaRPr lang="en-GB" sz="1100"/>
        </a:p>
      </dgm:t>
    </dgm:pt>
    <dgm:pt modelId="{3EFA4529-9AB8-48FB-BDE4-888371FBBC34}" type="sibTrans" cxnId="{3CE3BE14-CAAD-4CD3-831F-D2BE247A43A7}">
      <dgm:prSet custT="1"/>
      <dgm:spPr/>
      <dgm:t>
        <a:bodyPr/>
        <a:lstStyle/>
        <a:p>
          <a:endParaRPr lang="en-GB" sz="1050"/>
        </a:p>
      </dgm:t>
    </dgm:pt>
    <dgm:pt modelId="{F12E3BD1-A48C-471A-920A-0609A582B69F}">
      <dgm:prSet phldrT="[Text]" custT="1"/>
      <dgm:spPr/>
      <dgm:t>
        <a:bodyPr/>
        <a:lstStyle/>
        <a:p>
          <a:r>
            <a:rPr lang="en-GB" sz="1600" kern="1200" dirty="0" smtClean="0">
              <a:solidFill>
                <a:schemeClr val="dk2">
                  <a:hueOff val="0"/>
                  <a:satOff val="0"/>
                  <a:lumOff val="0"/>
                  <a:alphaOff val="0"/>
                </a:schemeClr>
              </a:solidFill>
              <a:latin typeface="Franklin Gothic Book" pitchFamily="34" charset="0"/>
              <a:ea typeface="+mn-ea"/>
              <a:cs typeface="+mn-cs"/>
            </a:rPr>
            <a:t>Completion</a:t>
          </a:r>
          <a:endParaRPr lang="en-GB" sz="1600" kern="1200" dirty="0">
            <a:solidFill>
              <a:schemeClr val="dk2">
                <a:hueOff val="0"/>
                <a:satOff val="0"/>
                <a:lumOff val="0"/>
                <a:alphaOff val="0"/>
              </a:schemeClr>
            </a:solidFill>
            <a:latin typeface="Franklin Gothic Book" pitchFamily="34" charset="0"/>
            <a:ea typeface="+mn-ea"/>
            <a:cs typeface="+mn-cs"/>
          </a:endParaRPr>
        </a:p>
      </dgm:t>
    </dgm:pt>
    <dgm:pt modelId="{866216AB-D90E-4755-8759-5D4F48D78EA0}" type="parTrans" cxnId="{1188AFF1-4917-4A54-96E5-5D8DBD326F82}">
      <dgm:prSet/>
      <dgm:spPr/>
      <dgm:t>
        <a:bodyPr/>
        <a:lstStyle/>
        <a:p>
          <a:endParaRPr lang="en-GB" sz="1100"/>
        </a:p>
      </dgm:t>
    </dgm:pt>
    <dgm:pt modelId="{E31ED660-D4B2-49FF-A84F-32F1166FE036}" type="sibTrans" cxnId="{1188AFF1-4917-4A54-96E5-5D8DBD326F82}">
      <dgm:prSet/>
      <dgm:spPr/>
      <dgm:t>
        <a:bodyPr/>
        <a:lstStyle/>
        <a:p>
          <a:endParaRPr lang="en-GB" sz="1100"/>
        </a:p>
      </dgm:t>
    </dgm:pt>
    <dgm:pt modelId="{A5A367E8-A396-4765-8680-A2AD54493508}">
      <dgm:prSet phldrT="[Text]" custT="1"/>
      <dgm:spPr/>
      <dgm:t>
        <a:bodyPr/>
        <a:lstStyle/>
        <a:p>
          <a:pPr marL="0" lvl="0" algn="ctr" defTabSz="711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dk2">
                  <a:hueOff val="0"/>
                  <a:satOff val="0"/>
                  <a:lumOff val="0"/>
                  <a:alphaOff val="0"/>
                </a:schemeClr>
              </a:solidFill>
              <a:latin typeface="Franklin Gothic Book" pitchFamily="34" charset="0"/>
              <a:ea typeface="+mn-ea"/>
              <a:cs typeface="+mn-cs"/>
            </a:rPr>
            <a:t>Support &amp; Maintenance</a:t>
          </a:r>
          <a:endParaRPr lang="en-GB" sz="1600" kern="1200" dirty="0">
            <a:solidFill>
              <a:schemeClr val="dk2">
                <a:hueOff val="0"/>
                <a:satOff val="0"/>
                <a:lumOff val="0"/>
                <a:alphaOff val="0"/>
              </a:schemeClr>
            </a:solidFill>
            <a:latin typeface="Franklin Gothic Book" pitchFamily="34" charset="0"/>
            <a:ea typeface="+mn-ea"/>
            <a:cs typeface="+mn-cs"/>
          </a:endParaRPr>
        </a:p>
      </dgm:t>
    </dgm:pt>
    <dgm:pt modelId="{03AB6896-2A9C-400D-9BC6-57BE86E7A563}" type="parTrans" cxnId="{6622F888-231C-4147-A7E1-417E4B6ECDA0}">
      <dgm:prSet/>
      <dgm:spPr/>
      <dgm:t>
        <a:bodyPr/>
        <a:lstStyle/>
        <a:p>
          <a:endParaRPr lang="en-GB"/>
        </a:p>
      </dgm:t>
    </dgm:pt>
    <dgm:pt modelId="{C4BE0446-AFA4-464A-A587-E1A37713636D}" type="sibTrans" cxnId="{6622F888-231C-4147-A7E1-417E4B6ECDA0}">
      <dgm:prSet/>
      <dgm:spPr/>
      <dgm:t>
        <a:bodyPr/>
        <a:lstStyle/>
        <a:p>
          <a:endParaRPr lang="en-GB"/>
        </a:p>
      </dgm:t>
    </dgm:pt>
    <dgm:pt modelId="{B8FFB623-E0B2-4DF5-91AE-48E4CCD795B2}" type="pres">
      <dgm:prSet presAssocID="{148B08C8-41B4-45BA-8C18-1589BB903E35}" presName="linearFlow" presStyleCnt="0">
        <dgm:presLayoutVars>
          <dgm:resizeHandles val="exact"/>
        </dgm:presLayoutVars>
      </dgm:prSet>
      <dgm:spPr/>
    </dgm:pt>
    <dgm:pt modelId="{29E9749B-67D2-472F-9F01-695A035B7977}" type="pres">
      <dgm:prSet presAssocID="{D83C2BF0-DDAB-4E99-9552-9002ED9D585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69F054-8C9E-4691-9530-9F58F417C919}" type="pres">
      <dgm:prSet presAssocID="{26565C2E-763B-409A-8118-20959E289784}" presName="sibTrans" presStyleLbl="sibTrans2D1" presStyleIdx="0" presStyleCnt="4"/>
      <dgm:spPr/>
      <dgm:t>
        <a:bodyPr/>
        <a:lstStyle/>
        <a:p>
          <a:endParaRPr lang="en-GB"/>
        </a:p>
      </dgm:t>
    </dgm:pt>
    <dgm:pt modelId="{9D164F41-7853-4A8A-9138-CA66005D093A}" type="pres">
      <dgm:prSet presAssocID="{26565C2E-763B-409A-8118-20959E289784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9184B496-1408-47CF-8A3E-4DC14723C27A}" type="pres">
      <dgm:prSet presAssocID="{81C4CEFB-BE88-4268-BC75-C268E8A5D5F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5B3300-A0EC-4093-BECD-9AC8FDD82865}" type="pres">
      <dgm:prSet presAssocID="{8ECC2091-39D6-49FB-83A1-19262EE69F76}" presName="sibTrans" presStyleLbl="sibTrans2D1" presStyleIdx="1" presStyleCnt="4"/>
      <dgm:spPr/>
      <dgm:t>
        <a:bodyPr/>
        <a:lstStyle/>
        <a:p>
          <a:endParaRPr lang="en-GB"/>
        </a:p>
      </dgm:t>
    </dgm:pt>
    <dgm:pt modelId="{8B905267-AFCB-47F5-A4F9-62C267125D04}" type="pres">
      <dgm:prSet presAssocID="{8ECC2091-39D6-49FB-83A1-19262EE69F76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F22D82F9-6E49-4116-9F83-D9FB2B0DE2D9}" type="pres">
      <dgm:prSet presAssocID="{D36593E6-1783-4E1F-A1B0-21B6880B76B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07DF72-E7A5-4596-AD88-71D35902BE70}" type="pres">
      <dgm:prSet presAssocID="{3EFA4529-9AB8-48FB-BDE4-888371FBBC34}" presName="sibTrans" presStyleLbl="sibTrans2D1" presStyleIdx="2" presStyleCnt="4"/>
      <dgm:spPr/>
      <dgm:t>
        <a:bodyPr/>
        <a:lstStyle/>
        <a:p>
          <a:endParaRPr lang="en-GB"/>
        </a:p>
      </dgm:t>
    </dgm:pt>
    <dgm:pt modelId="{0C16496F-841E-44FA-927B-D9D6FC22E346}" type="pres">
      <dgm:prSet presAssocID="{3EFA4529-9AB8-48FB-BDE4-888371FBBC34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2C71D79C-D14B-4B67-8A7F-6EED723F3C6C}" type="pres">
      <dgm:prSet presAssocID="{F12E3BD1-A48C-471A-920A-0609A582B69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6AAAF4-2269-49CA-8207-A057E249BCCF}" type="pres">
      <dgm:prSet presAssocID="{E31ED660-D4B2-49FF-A84F-32F1166FE036}" presName="sibTrans" presStyleLbl="sibTrans2D1" presStyleIdx="3" presStyleCnt="4"/>
      <dgm:spPr/>
      <dgm:t>
        <a:bodyPr/>
        <a:lstStyle/>
        <a:p>
          <a:endParaRPr lang="en-GB"/>
        </a:p>
      </dgm:t>
    </dgm:pt>
    <dgm:pt modelId="{15E8C3D1-502A-4481-8121-7A533B79174A}" type="pres">
      <dgm:prSet presAssocID="{E31ED660-D4B2-49FF-A84F-32F1166FE036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F916A5B8-439E-4117-A090-EC4185BC987D}" type="pres">
      <dgm:prSet presAssocID="{A5A367E8-A396-4765-8680-A2AD5449350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560549A-EC8E-45C8-A301-5D70E67A36E2}" srcId="{148B08C8-41B4-45BA-8C18-1589BB903E35}" destId="{81C4CEFB-BE88-4268-BC75-C268E8A5D5F7}" srcOrd="1" destOrd="0" parTransId="{A899E3A3-CDBC-4F81-BBA6-B82B5BA3D7A2}" sibTransId="{8ECC2091-39D6-49FB-83A1-19262EE69F76}"/>
    <dgm:cxn modelId="{5AA6A832-271B-4190-B74B-BC03D0E80C33}" type="presOf" srcId="{D83C2BF0-DDAB-4E99-9552-9002ED9D585C}" destId="{29E9749B-67D2-472F-9F01-695A035B7977}" srcOrd="0" destOrd="0" presId="urn:microsoft.com/office/officeart/2005/8/layout/process2"/>
    <dgm:cxn modelId="{C16B1C64-64BE-418B-B564-21FBBAAD052C}" type="presOf" srcId="{A5A367E8-A396-4765-8680-A2AD54493508}" destId="{F916A5B8-439E-4117-A090-EC4185BC987D}" srcOrd="0" destOrd="0" presId="urn:microsoft.com/office/officeart/2005/8/layout/process2"/>
    <dgm:cxn modelId="{E4BB09EF-E240-4621-B581-FD542629BB5F}" type="presOf" srcId="{D36593E6-1783-4E1F-A1B0-21B6880B76B2}" destId="{F22D82F9-6E49-4116-9F83-D9FB2B0DE2D9}" srcOrd="0" destOrd="0" presId="urn:microsoft.com/office/officeart/2005/8/layout/process2"/>
    <dgm:cxn modelId="{E43229CE-6B7A-40BC-BDC2-9C52ED232E9D}" type="presOf" srcId="{E31ED660-D4B2-49FF-A84F-32F1166FE036}" destId="{A66AAAF4-2269-49CA-8207-A057E249BCCF}" srcOrd="0" destOrd="0" presId="urn:microsoft.com/office/officeart/2005/8/layout/process2"/>
    <dgm:cxn modelId="{8302FEB3-B59F-4B8D-ABF3-90187259BCDA}" type="presOf" srcId="{E31ED660-D4B2-49FF-A84F-32F1166FE036}" destId="{15E8C3D1-502A-4481-8121-7A533B79174A}" srcOrd="1" destOrd="0" presId="urn:microsoft.com/office/officeart/2005/8/layout/process2"/>
    <dgm:cxn modelId="{E45B5CC3-BDF4-4471-B56C-8BB8A602B0A3}" type="presOf" srcId="{81C4CEFB-BE88-4268-BC75-C268E8A5D5F7}" destId="{9184B496-1408-47CF-8A3E-4DC14723C27A}" srcOrd="0" destOrd="0" presId="urn:microsoft.com/office/officeart/2005/8/layout/process2"/>
    <dgm:cxn modelId="{E02BA927-EA8C-4D9E-BE58-CBDC6BE63EA0}" type="presOf" srcId="{8ECC2091-39D6-49FB-83A1-19262EE69F76}" destId="{C55B3300-A0EC-4093-BECD-9AC8FDD82865}" srcOrd="0" destOrd="0" presId="urn:microsoft.com/office/officeart/2005/8/layout/process2"/>
    <dgm:cxn modelId="{79C7DBF3-F1EB-4984-9DA4-B64ABB23C7DA}" type="presOf" srcId="{3EFA4529-9AB8-48FB-BDE4-888371FBBC34}" destId="{F907DF72-E7A5-4596-AD88-71D35902BE70}" srcOrd="0" destOrd="0" presId="urn:microsoft.com/office/officeart/2005/8/layout/process2"/>
    <dgm:cxn modelId="{88B74FEA-1939-4FEC-8708-A3583AD4A83C}" type="presOf" srcId="{26565C2E-763B-409A-8118-20959E289784}" destId="{2969F054-8C9E-4691-9530-9F58F417C919}" srcOrd="0" destOrd="0" presId="urn:microsoft.com/office/officeart/2005/8/layout/process2"/>
    <dgm:cxn modelId="{AF5FD181-7CCC-40AD-80BA-AF755A74395A}" type="presOf" srcId="{8ECC2091-39D6-49FB-83A1-19262EE69F76}" destId="{8B905267-AFCB-47F5-A4F9-62C267125D04}" srcOrd="1" destOrd="0" presId="urn:microsoft.com/office/officeart/2005/8/layout/process2"/>
    <dgm:cxn modelId="{C84E7885-DBDA-4E92-A522-DAE049281955}" srcId="{148B08C8-41B4-45BA-8C18-1589BB903E35}" destId="{D83C2BF0-DDAB-4E99-9552-9002ED9D585C}" srcOrd="0" destOrd="0" parTransId="{20C6925E-3037-4373-B8D4-2C32D74EE1D7}" sibTransId="{26565C2E-763B-409A-8118-20959E289784}"/>
    <dgm:cxn modelId="{3CE3BE14-CAAD-4CD3-831F-D2BE247A43A7}" srcId="{148B08C8-41B4-45BA-8C18-1589BB903E35}" destId="{D36593E6-1783-4E1F-A1B0-21B6880B76B2}" srcOrd="2" destOrd="0" parTransId="{1BED55FC-9A9D-4048-86FF-B7BC63762BF6}" sibTransId="{3EFA4529-9AB8-48FB-BDE4-888371FBBC34}"/>
    <dgm:cxn modelId="{F8F08141-2A04-4853-8F96-461FD39A3D93}" type="presOf" srcId="{148B08C8-41B4-45BA-8C18-1589BB903E35}" destId="{B8FFB623-E0B2-4DF5-91AE-48E4CCD795B2}" srcOrd="0" destOrd="0" presId="urn:microsoft.com/office/officeart/2005/8/layout/process2"/>
    <dgm:cxn modelId="{6622F888-231C-4147-A7E1-417E4B6ECDA0}" srcId="{148B08C8-41B4-45BA-8C18-1589BB903E35}" destId="{A5A367E8-A396-4765-8680-A2AD54493508}" srcOrd="4" destOrd="0" parTransId="{03AB6896-2A9C-400D-9BC6-57BE86E7A563}" sibTransId="{C4BE0446-AFA4-464A-A587-E1A37713636D}"/>
    <dgm:cxn modelId="{62B9817C-FF99-4815-AD8C-EECE63013F8D}" type="presOf" srcId="{26565C2E-763B-409A-8118-20959E289784}" destId="{9D164F41-7853-4A8A-9138-CA66005D093A}" srcOrd="1" destOrd="0" presId="urn:microsoft.com/office/officeart/2005/8/layout/process2"/>
    <dgm:cxn modelId="{F97AC85D-5555-4F84-B6B4-1594F328480F}" type="presOf" srcId="{3EFA4529-9AB8-48FB-BDE4-888371FBBC34}" destId="{0C16496F-841E-44FA-927B-D9D6FC22E346}" srcOrd="1" destOrd="0" presId="urn:microsoft.com/office/officeart/2005/8/layout/process2"/>
    <dgm:cxn modelId="{E39C27EA-B672-42E4-B361-4273605D79D6}" type="presOf" srcId="{F12E3BD1-A48C-471A-920A-0609A582B69F}" destId="{2C71D79C-D14B-4B67-8A7F-6EED723F3C6C}" srcOrd="0" destOrd="0" presId="urn:microsoft.com/office/officeart/2005/8/layout/process2"/>
    <dgm:cxn modelId="{1188AFF1-4917-4A54-96E5-5D8DBD326F82}" srcId="{148B08C8-41B4-45BA-8C18-1589BB903E35}" destId="{F12E3BD1-A48C-471A-920A-0609A582B69F}" srcOrd="3" destOrd="0" parTransId="{866216AB-D90E-4755-8759-5D4F48D78EA0}" sibTransId="{E31ED660-D4B2-49FF-A84F-32F1166FE036}"/>
    <dgm:cxn modelId="{8A283944-05CE-43F7-8E7F-424E35661A32}" type="presParOf" srcId="{B8FFB623-E0B2-4DF5-91AE-48E4CCD795B2}" destId="{29E9749B-67D2-472F-9F01-695A035B7977}" srcOrd="0" destOrd="0" presId="urn:microsoft.com/office/officeart/2005/8/layout/process2"/>
    <dgm:cxn modelId="{FB8BCDCB-00E1-4B51-AB21-9A2D97412617}" type="presParOf" srcId="{B8FFB623-E0B2-4DF5-91AE-48E4CCD795B2}" destId="{2969F054-8C9E-4691-9530-9F58F417C919}" srcOrd="1" destOrd="0" presId="urn:microsoft.com/office/officeart/2005/8/layout/process2"/>
    <dgm:cxn modelId="{1D09105F-4C56-42E5-BB83-5E8C41E0830D}" type="presParOf" srcId="{2969F054-8C9E-4691-9530-9F58F417C919}" destId="{9D164F41-7853-4A8A-9138-CA66005D093A}" srcOrd="0" destOrd="0" presId="urn:microsoft.com/office/officeart/2005/8/layout/process2"/>
    <dgm:cxn modelId="{346253CB-6637-4214-8271-CE89E4649A5A}" type="presParOf" srcId="{B8FFB623-E0B2-4DF5-91AE-48E4CCD795B2}" destId="{9184B496-1408-47CF-8A3E-4DC14723C27A}" srcOrd="2" destOrd="0" presId="urn:microsoft.com/office/officeart/2005/8/layout/process2"/>
    <dgm:cxn modelId="{7C8CDB92-BCB4-460B-8506-F253EA8DEDC4}" type="presParOf" srcId="{B8FFB623-E0B2-4DF5-91AE-48E4CCD795B2}" destId="{C55B3300-A0EC-4093-BECD-9AC8FDD82865}" srcOrd="3" destOrd="0" presId="urn:microsoft.com/office/officeart/2005/8/layout/process2"/>
    <dgm:cxn modelId="{D6A41438-D6F6-417B-BABE-89FE085DD814}" type="presParOf" srcId="{C55B3300-A0EC-4093-BECD-9AC8FDD82865}" destId="{8B905267-AFCB-47F5-A4F9-62C267125D04}" srcOrd="0" destOrd="0" presId="urn:microsoft.com/office/officeart/2005/8/layout/process2"/>
    <dgm:cxn modelId="{AC7DDE72-C057-4420-841C-9B2E5D27EF46}" type="presParOf" srcId="{B8FFB623-E0B2-4DF5-91AE-48E4CCD795B2}" destId="{F22D82F9-6E49-4116-9F83-D9FB2B0DE2D9}" srcOrd="4" destOrd="0" presId="urn:microsoft.com/office/officeart/2005/8/layout/process2"/>
    <dgm:cxn modelId="{769449DA-0445-4B4E-A8EE-136264532D64}" type="presParOf" srcId="{B8FFB623-E0B2-4DF5-91AE-48E4CCD795B2}" destId="{F907DF72-E7A5-4596-AD88-71D35902BE70}" srcOrd="5" destOrd="0" presId="urn:microsoft.com/office/officeart/2005/8/layout/process2"/>
    <dgm:cxn modelId="{9F0EE8E7-9F47-4D20-AA0A-CB34E235F207}" type="presParOf" srcId="{F907DF72-E7A5-4596-AD88-71D35902BE70}" destId="{0C16496F-841E-44FA-927B-D9D6FC22E346}" srcOrd="0" destOrd="0" presId="urn:microsoft.com/office/officeart/2005/8/layout/process2"/>
    <dgm:cxn modelId="{81BA5AA3-75C9-45BA-999F-9A5C2A05752D}" type="presParOf" srcId="{B8FFB623-E0B2-4DF5-91AE-48E4CCD795B2}" destId="{2C71D79C-D14B-4B67-8A7F-6EED723F3C6C}" srcOrd="6" destOrd="0" presId="urn:microsoft.com/office/officeart/2005/8/layout/process2"/>
    <dgm:cxn modelId="{594AF89C-A3A5-4B18-86D7-A6BB151A1B30}" type="presParOf" srcId="{B8FFB623-E0B2-4DF5-91AE-48E4CCD795B2}" destId="{A66AAAF4-2269-49CA-8207-A057E249BCCF}" srcOrd="7" destOrd="0" presId="urn:microsoft.com/office/officeart/2005/8/layout/process2"/>
    <dgm:cxn modelId="{39398621-977F-46BE-8983-B0B4A289EA96}" type="presParOf" srcId="{A66AAAF4-2269-49CA-8207-A057E249BCCF}" destId="{15E8C3D1-502A-4481-8121-7A533B79174A}" srcOrd="0" destOrd="0" presId="urn:microsoft.com/office/officeart/2005/8/layout/process2"/>
    <dgm:cxn modelId="{A71BC553-016C-4DC3-990F-D5C6B45C8135}" type="presParOf" srcId="{B8FFB623-E0B2-4DF5-91AE-48E4CCD795B2}" destId="{F916A5B8-439E-4117-A090-EC4185BC987D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E9749B-67D2-472F-9F01-695A035B7977}">
      <dsp:nvSpPr>
        <dsp:cNvPr id="0" name=""/>
        <dsp:cNvSpPr/>
      </dsp:nvSpPr>
      <dsp:spPr>
        <a:xfrm>
          <a:off x="0" y="3420"/>
          <a:ext cx="1316579" cy="7997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algn="ctr" defTabSz="711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dk2">
                  <a:hueOff val="0"/>
                  <a:satOff val="0"/>
                  <a:lumOff val="0"/>
                  <a:alphaOff val="0"/>
                </a:schemeClr>
              </a:solidFill>
              <a:latin typeface="Franklin Gothic Book" pitchFamily="34" charset="0"/>
              <a:ea typeface="+mn-ea"/>
              <a:cs typeface="+mn-cs"/>
            </a:rPr>
            <a:t>Engagement</a:t>
          </a:r>
          <a:endParaRPr lang="en-GB" sz="1600" kern="1200" dirty="0">
            <a:solidFill>
              <a:schemeClr val="dk2">
                <a:hueOff val="0"/>
                <a:satOff val="0"/>
                <a:lumOff val="0"/>
                <a:alphaOff val="0"/>
              </a:schemeClr>
            </a:solidFill>
            <a:latin typeface="Franklin Gothic Book" pitchFamily="34" charset="0"/>
            <a:ea typeface="+mn-ea"/>
            <a:cs typeface="+mn-cs"/>
          </a:endParaRPr>
        </a:p>
      </dsp:txBody>
      <dsp:txXfrm>
        <a:off x="23424" y="26844"/>
        <a:ext cx="1269731" cy="752903"/>
      </dsp:txXfrm>
    </dsp:sp>
    <dsp:sp modelId="{2969F054-8C9E-4691-9530-9F58F417C919}">
      <dsp:nvSpPr>
        <dsp:cNvPr id="0" name=""/>
        <dsp:cNvSpPr/>
      </dsp:nvSpPr>
      <dsp:spPr>
        <a:xfrm rot="5400000">
          <a:off x="508336" y="823165"/>
          <a:ext cx="299906" cy="3598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50" kern="1200"/>
        </a:p>
      </dsp:txBody>
      <dsp:txXfrm rot="-5400000">
        <a:off x="550323" y="853156"/>
        <a:ext cx="215932" cy="209934"/>
      </dsp:txXfrm>
    </dsp:sp>
    <dsp:sp modelId="{9184B496-1408-47CF-8A3E-4DC14723C27A}">
      <dsp:nvSpPr>
        <dsp:cNvPr id="0" name=""/>
        <dsp:cNvSpPr/>
      </dsp:nvSpPr>
      <dsp:spPr>
        <a:xfrm>
          <a:off x="0" y="1203047"/>
          <a:ext cx="1316579" cy="7997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algn="ctr" defTabSz="711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dk2">
                  <a:hueOff val="0"/>
                  <a:satOff val="0"/>
                  <a:lumOff val="0"/>
                  <a:alphaOff val="0"/>
                </a:schemeClr>
              </a:solidFill>
              <a:latin typeface="Franklin Gothic Book" pitchFamily="34" charset="0"/>
              <a:ea typeface="+mn-ea"/>
              <a:cs typeface="+mn-cs"/>
            </a:rPr>
            <a:t>Scope</a:t>
          </a:r>
          <a:endParaRPr lang="en-GB" sz="1600" kern="1200" dirty="0">
            <a:solidFill>
              <a:schemeClr val="dk2">
                <a:hueOff val="0"/>
                <a:satOff val="0"/>
                <a:lumOff val="0"/>
                <a:alphaOff val="0"/>
              </a:schemeClr>
            </a:solidFill>
            <a:latin typeface="Franklin Gothic Book" pitchFamily="34" charset="0"/>
            <a:ea typeface="+mn-ea"/>
            <a:cs typeface="+mn-cs"/>
          </a:endParaRPr>
        </a:p>
      </dsp:txBody>
      <dsp:txXfrm>
        <a:off x="23424" y="1226471"/>
        <a:ext cx="1269731" cy="752903"/>
      </dsp:txXfrm>
    </dsp:sp>
    <dsp:sp modelId="{C55B3300-A0EC-4093-BECD-9AC8FDD82865}">
      <dsp:nvSpPr>
        <dsp:cNvPr id="0" name=""/>
        <dsp:cNvSpPr/>
      </dsp:nvSpPr>
      <dsp:spPr>
        <a:xfrm rot="5400000">
          <a:off x="508336" y="2022793"/>
          <a:ext cx="299906" cy="3598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50" kern="1200"/>
        </a:p>
      </dsp:txBody>
      <dsp:txXfrm rot="-5400000">
        <a:off x="550323" y="2052784"/>
        <a:ext cx="215932" cy="209934"/>
      </dsp:txXfrm>
    </dsp:sp>
    <dsp:sp modelId="{F22D82F9-6E49-4116-9F83-D9FB2B0DE2D9}">
      <dsp:nvSpPr>
        <dsp:cNvPr id="0" name=""/>
        <dsp:cNvSpPr/>
      </dsp:nvSpPr>
      <dsp:spPr>
        <a:xfrm>
          <a:off x="0" y="2402675"/>
          <a:ext cx="1316579" cy="7997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algn="ctr" defTabSz="711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dk2">
                  <a:hueOff val="0"/>
                  <a:satOff val="0"/>
                  <a:lumOff val="0"/>
                  <a:alphaOff val="0"/>
                </a:schemeClr>
              </a:solidFill>
              <a:latin typeface="Franklin Gothic Book" pitchFamily="34" charset="0"/>
              <a:ea typeface="+mn-ea"/>
              <a:cs typeface="+mn-cs"/>
            </a:rPr>
            <a:t>Delivery</a:t>
          </a:r>
          <a:endParaRPr lang="en-GB" sz="1600" kern="1200" dirty="0">
            <a:solidFill>
              <a:schemeClr val="dk2">
                <a:hueOff val="0"/>
                <a:satOff val="0"/>
                <a:lumOff val="0"/>
                <a:alphaOff val="0"/>
              </a:schemeClr>
            </a:solidFill>
            <a:latin typeface="Franklin Gothic Book" pitchFamily="34" charset="0"/>
            <a:ea typeface="+mn-ea"/>
            <a:cs typeface="+mn-cs"/>
          </a:endParaRPr>
        </a:p>
      </dsp:txBody>
      <dsp:txXfrm>
        <a:off x="23424" y="2426099"/>
        <a:ext cx="1269731" cy="752903"/>
      </dsp:txXfrm>
    </dsp:sp>
    <dsp:sp modelId="{F907DF72-E7A5-4596-AD88-71D35902BE70}">
      <dsp:nvSpPr>
        <dsp:cNvPr id="0" name=""/>
        <dsp:cNvSpPr/>
      </dsp:nvSpPr>
      <dsp:spPr>
        <a:xfrm rot="5400000">
          <a:off x="508336" y="3222420"/>
          <a:ext cx="299906" cy="3598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50" kern="1200"/>
        </a:p>
      </dsp:txBody>
      <dsp:txXfrm rot="-5400000">
        <a:off x="550323" y="3252411"/>
        <a:ext cx="215932" cy="209934"/>
      </dsp:txXfrm>
    </dsp:sp>
    <dsp:sp modelId="{2C71D79C-D14B-4B67-8A7F-6EED723F3C6C}">
      <dsp:nvSpPr>
        <dsp:cNvPr id="0" name=""/>
        <dsp:cNvSpPr/>
      </dsp:nvSpPr>
      <dsp:spPr>
        <a:xfrm>
          <a:off x="0" y="3602302"/>
          <a:ext cx="1316579" cy="7997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dk2">
                  <a:hueOff val="0"/>
                  <a:satOff val="0"/>
                  <a:lumOff val="0"/>
                  <a:alphaOff val="0"/>
                </a:schemeClr>
              </a:solidFill>
              <a:latin typeface="Franklin Gothic Book" pitchFamily="34" charset="0"/>
              <a:ea typeface="+mn-ea"/>
              <a:cs typeface="+mn-cs"/>
            </a:rPr>
            <a:t>Completion</a:t>
          </a:r>
          <a:endParaRPr lang="en-GB" sz="1600" kern="1200" dirty="0">
            <a:solidFill>
              <a:schemeClr val="dk2">
                <a:hueOff val="0"/>
                <a:satOff val="0"/>
                <a:lumOff val="0"/>
                <a:alphaOff val="0"/>
              </a:schemeClr>
            </a:solidFill>
            <a:latin typeface="Franklin Gothic Book" pitchFamily="34" charset="0"/>
            <a:ea typeface="+mn-ea"/>
            <a:cs typeface="+mn-cs"/>
          </a:endParaRPr>
        </a:p>
      </dsp:txBody>
      <dsp:txXfrm>
        <a:off x="23424" y="3625726"/>
        <a:ext cx="1269731" cy="752903"/>
      </dsp:txXfrm>
    </dsp:sp>
    <dsp:sp modelId="{A66AAAF4-2269-49CA-8207-A057E249BCCF}">
      <dsp:nvSpPr>
        <dsp:cNvPr id="0" name=""/>
        <dsp:cNvSpPr/>
      </dsp:nvSpPr>
      <dsp:spPr>
        <a:xfrm rot="5400000">
          <a:off x="508336" y="4422047"/>
          <a:ext cx="299906" cy="3598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-5400000">
        <a:off x="550323" y="4452038"/>
        <a:ext cx="215932" cy="209934"/>
      </dsp:txXfrm>
    </dsp:sp>
    <dsp:sp modelId="{F916A5B8-439E-4117-A090-EC4185BC987D}">
      <dsp:nvSpPr>
        <dsp:cNvPr id="0" name=""/>
        <dsp:cNvSpPr/>
      </dsp:nvSpPr>
      <dsp:spPr>
        <a:xfrm>
          <a:off x="0" y="4801929"/>
          <a:ext cx="1316579" cy="7997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algn="ctr" defTabSz="711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dk2">
                  <a:hueOff val="0"/>
                  <a:satOff val="0"/>
                  <a:lumOff val="0"/>
                  <a:alphaOff val="0"/>
                </a:schemeClr>
              </a:solidFill>
              <a:latin typeface="Franklin Gothic Book" pitchFamily="34" charset="0"/>
              <a:ea typeface="+mn-ea"/>
              <a:cs typeface="+mn-cs"/>
            </a:rPr>
            <a:t>Support &amp; Maintenance</a:t>
          </a:r>
          <a:endParaRPr lang="en-GB" sz="1600" kern="1200" dirty="0">
            <a:solidFill>
              <a:schemeClr val="dk2">
                <a:hueOff val="0"/>
                <a:satOff val="0"/>
                <a:lumOff val="0"/>
                <a:alphaOff val="0"/>
              </a:schemeClr>
            </a:solidFill>
            <a:latin typeface="Franklin Gothic Book" pitchFamily="34" charset="0"/>
            <a:ea typeface="+mn-ea"/>
            <a:cs typeface="+mn-cs"/>
          </a:endParaRPr>
        </a:p>
      </dsp:txBody>
      <dsp:txXfrm>
        <a:off x="23424" y="4825353"/>
        <a:ext cx="1269731" cy="752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>
              <a:defRPr sz="1200"/>
            </a:lvl1pPr>
          </a:lstStyle>
          <a:p>
            <a:fld id="{020803A7-F302-497B-9AA0-64F70C2AE2E1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5" rIns="91010" bIns="4550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010" tIns="45505" rIns="91010" bIns="4550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>
              <a:defRPr sz="1200"/>
            </a:lvl1pPr>
          </a:lstStyle>
          <a:p>
            <a:fld id="{809FE1B2-54D6-4A84-8D47-805D0241D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10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Additional points</a:t>
            </a:r>
            <a:r>
              <a:rPr lang="en-GB" baseline="0" dirty="0" smtClean="0"/>
              <a:t> to consider:</a:t>
            </a:r>
          </a:p>
          <a:p>
            <a:endParaRPr lang="en-GB" baseline="0" dirty="0" smtClean="0"/>
          </a:p>
          <a:p>
            <a:pPr marL="170644" indent="-170644">
              <a:buFontTx/>
              <a:buChar char="-"/>
            </a:pPr>
            <a:r>
              <a:rPr lang="en-GB" baseline="0" dirty="0" smtClean="0"/>
              <a:t>Pool of associates, i.e. how we can scale up</a:t>
            </a:r>
          </a:p>
          <a:p>
            <a:pPr marL="170644" indent="-170644">
              <a:buFontTx/>
              <a:buChar char="-"/>
            </a:pPr>
            <a:r>
              <a:rPr lang="en-GB" baseline="0" dirty="0" smtClean="0"/>
              <a:t>Mention how we integrate into and adhere project management processes / Prince2</a:t>
            </a:r>
          </a:p>
          <a:p>
            <a:pPr marL="170644" indent="-170644">
              <a:buFontTx/>
              <a:buChar char="-"/>
            </a:pPr>
            <a:r>
              <a:rPr lang="en-GB" baseline="0" dirty="0" smtClean="0"/>
              <a:t>Mention risk acceptance / aversion to risk / thoroughly planned projects / GAP analysis</a:t>
            </a:r>
          </a:p>
          <a:p>
            <a:pPr marL="170644" indent="-170644">
              <a:buFontTx/>
              <a:buChar char="-"/>
            </a:pPr>
            <a:r>
              <a:rPr lang="en-GB" baseline="0" dirty="0" smtClean="0"/>
              <a:t>Interesting Cisco TOGAF document (useful for expanding on the architecture section) - http://www.cisco.com/en/US/solutions/collateral/ns340/ns629/C11-551523-00_togaf_sona_guide.pdf</a:t>
            </a:r>
          </a:p>
          <a:p>
            <a:pPr marL="170644" indent="-170644">
              <a:buFontTx/>
              <a:buChar char="-"/>
            </a:pPr>
            <a:endParaRPr lang="en-GB" baseline="0" dirty="0" smtClean="0"/>
          </a:p>
          <a:p>
            <a:pPr marL="170644" indent="-170644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FE1B2-54D6-4A84-8D47-805D0241DA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350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 Should we add</a:t>
            </a:r>
            <a:r>
              <a:rPr lang="en-GB" baseline="0" dirty="0" smtClean="0"/>
              <a:t> an additional column in the key technology strengths, i.e. http://www.block-solutions.net/what-we-do/data-centres</a:t>
            </a:r>
            <a:endParaRPr lang="en-GB" dirty="0" smtClean="0"/>
          </a:p>
          <a:p>
            <a:r>
              <a:rPr lang="en-GB" dirty="0" smtClean="0"/>
              <a:t>-</a:t>
            </a:r>
            <a:r>
              <a:rPr lang="en-GB" baseline="0" dirty="0" smtClean="0"/>
              <a:t> How are we scalable in the fixed engagement benefits?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FE1B2-54D6-4A84-8D47-805D0241DA6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177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8129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E0169D2-8B04-4ECA-B811-2EF7754D5C48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0491CCB-6480-49BF-8281-C3B70235B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786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1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E0169D2-8B04-4ECA-B811-2EF7754D5C48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0491CCB-6480-49BF-8281-C3B70235B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545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E0169D2-8B04-4ECA-B811-2EF7754D5C48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0491CCB-6480-49BF-8281-C3B70235B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339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E0169D2-8B04-4ECA-B811-2EF7754D5C48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0491CCB-6480-49BF-8281-C3B70235B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527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E0169D2-8B04-4ECA-B811-2EF7754D5C48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0491CCB-6480-49BF-8281-C3B70235B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22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217385"/>
            <a:ext cx="3031331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E0169D2-8B04-4ECA-B811-2EF7754D5C48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0491CCB-6480-49BF-8281-C3B70235B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143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E0169D2-8B04-4ECA-B811-2EF7754D5C48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0491CCB-6480-49BF-8281-C3B70235B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888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E0169D2-8B04-4ECA-B811-2EF7754D5C48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0491CCB-6480-49BF-8281-C3B70235B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279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94407"/>
            <a:ext cx="2256235" cy="167851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94409"/>
            <a:ext cx="3833813" cy="845449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2072924"/>
            <a:ext cx="2256235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E0169D2-8B04-4ECA-B811-2EF7754D5C48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0491CCB-6480-49BF-8281-C3B70235B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247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E0169D2-8B04-4ECA-B811-2EF7754D5C48}" type="datetimeFigureOut">
              <a:rPr lang="en-GB" smtClean="0"/>
              <a:t>08/08/2011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9181396"/>
            <a:ext cx="2171700" cy="52740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9181396"/>
            <a:ext cx="1600200" cy="527401"/>
          </a:xfrm>
          <a:prstGeom prst="rect">
            <a:avLst/>
          </a:prstGeom>
        </p:spPr>
        <p:txBody>
          <a:bodyPr/>
          <a:lstStyle/>
          <a:p>
            <a:fld id="{60491CCB-6480-49BF-8281-C3B70235B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069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509120" y="9525"/>
            <a:ext cx="2348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" pitchFamily="34" charset="0"/>
                <a:cs typeface="Arial" pitchFamily="34" charset="0"/>
              </a:rPr>
              <a:t>V6 Networks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048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01427" y="1312530"/>
            <a:ext cx="656793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050" dirty="0" smtClean="0">
                <a:solidFill>
                  <a:schemeClr val="tx1"/>
                </a:solidFill>
                <a:latin typeface="Franklin Gothic Book" pitchFamily="34" charset="0"/>
              </a:rPr>
              <a:t>V6 Networks is a London based consultancy specialising in IT networking and network </a:t>
            </a:r>
            <a:r>
              <a:rPr lang="en-GB" sz="1050" dirty="0">
                <a:latin typeface="Franklin Gothic Book" pitchFamily="34" charset="0"/>
              </a:rPr>
              <a:t>s</a:t>
            </a:r>
            <a:r>
              <a:rPr lang="en-GB" sz="1050" dirty="0" smtClean="0">
                <a:solidFill>
                  <a:schemeClr val="tx1"/>
                </a:solidFill>
                <a:latin typeface="Franklin Gothic Book" pitchFamily="34" charset="0"/>
              </a:rPr>
              <a:t>ecurity solutions.  Our </a:t>
            </a:r>
            <a:r>
              <a:rPr lang="en-GB" sz="1050" dirty="0" smtClean="0"/>
              <a:t>commitment</a:t>
            </a:r>
            <a:r>
              <a:rPr lang="en-GB" sz="1050" dirty="0" smtClean="0">
                <a:solidFill>
                  <a:schemeClr val="tx1"/>
                </a:solidFill>
                <a:latin typeface="Franklin Gothic Book" pitchFamily="34" charset="0"/>
              </a:rPr>
              <a:t> is to build strong and lasting relationships with our </a:t>
            </a:r>
            <a:r>
              <a:rPr lang="en-GB" sz="1050" dirty="0" smtClean="0">
                <a:latin typeface="Franklin Gothic Book" pitchFamily="34" charset="0"/>
              </a:rPr>
              <a:t>customers.  We aim to understand our customers’ business goals, business principles and strategic drivers to ensure that our delivery is aligned and relevant. </a:t>
            </a:r>
          </a:p>
        </p:txBody>
      </p:sp>
      <p:sp>
        <p:nvSpPr>
          <p:cNvPr id="5" name="Rectangle 4"/>
          <p:cNvSpPr/>
          <p:nvPr/>
        </p:nvSpPr>
        <p:spPr>
          <a:xfrm>
            <a:off x="101427" y="786732"/>
            <a:ext cx="359010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000" b="1" cap="all" dirty="0" smtClean="0">
                <a:ln w="0"/>
                <a:solidFill>
                  <a:schemeClr val="bg1">
                    <a:lumMod val="50000"/>
                  </a:schemeClr>
                </a:solidFill>
                <a:effectLst/>
                <a:latin typeface="Franklin Gothic Book" pitchFamily="34" charset="0"/>
              </a:rPr>
              <a:t>Company Profile</a:t>
            </a:r>
            <a:endParaRPr lang="en-US" sz="2000" b="1" cap="all" dirty="0">
              <a:ln w="0"/>
              <a:solidFill>
                <a:schemeClr val="bg1">
                  <a:lumMod val="50000"/>
                </a:schemeClr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1427" y="3159041"/>
            <a:ext cx="648072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dirty="0" smtClean="0">
                <a:latin typeface="Franklin Gothic Book" pitchFamily="34" charset="0"/>
              </a:rPr>
              <a:t>V6 is founded on the following core values:</a:t>
            </a:r>
            <a:endParaRPr lang="en-GB" sz="1050" dirty="0">
              <a:latin typeface="Franklin Gothic Book" pitchFamily="34" charset="0"/>
            </a:endParaRPr>
          </a:p>
          <a:p>
            <a:endParaRPr lang="en-GB" sz="1050" dirty="0">
              <a:latin typeface="Franklin Gothic Book" pitchFamily="34" charset="0"/>
            </a:endParaRPr>
          </a:p>
          <a:p>
            <a:pPr marL="171450" indent="-171450">
              <a:spcBef>
                <a:spcPts val="1200"/>
              </a:spcBef>
              <a:buFont typeface="Wingdings" pitchFamily="2" charset="2"/>
              <a:buChar char="ü"/>
            </a:pPr>
            <a:r>
              <a:rPr lang="en-GB" sz="1050" dirty="0">
                <a:latin typeface="Franklin Gothic Book" pitchFamily="34" charset="0"/>
              </a:rPr>
              <a:t>Integrity </a:t>
            </a:r>
            <a:r>
              <a:rPr lang="en-GB" sz="1050" dirty="0" smtClean="0">
                <a:latin typeface="Franklin Gothic Book" pitchFamily="34" charset="0"/>
              </a:rPr>
              <a:t>first</a:t>
            </a:r>
            <a:endParaRPr lang="en-GB" sz="1050" dirty="0">
              <a:latin typeface="Franklin Gothic Book" pitchFamily="34" charset="0"/>
            </a:endParaRPr>
          </a:p>
          <a:p>
            <a:pPr marL="171450" indent="-171450">
              <a:spcBef>
                <a:spcPts val="1200"/>
              </a:spcBef>
              <a:buFont typeface="Wingdings" pitchFamily="2" charset="2"/>
              <a:buChar char="ü"/>
            </a:pPr>
            <a:r>
              <a:rPr lang="en-GB" sz="1050" dirty="0" smtClean="0">
                <a:latin typeface="Franklin Gothic Book" pitchFamily="34" charset="0"/>
              </a:rPr>
              <a:t>Dedication to our customer’s success</a:t>
            </a:r>
            <a:endParaRPr lang="en-GB" dirty="0">
              <a:latin typeface="Franklin Gothic Book" pitchFamily="34" charset="0"/>
            </a:endParaRPr>
          </a:p>
          <a:p>
            <a:pPr marL="171450" indent="-171450">
              <a:spcBef>
                <a:spcPts val="1200"/>
              </a:spcBef>
              <a:buFont typeface="Wingdings" pitchFamily="2" charset="2"/>
              <a:buChar char="ü"/>
            </a:pPr>
            <a:r>
              <a:rPr lang="en-GB" sz="1050" dirty="0" smtClean="0">
                <a:latin typeface="Franklin Gothic Book" pitchFamily="34" charset="0"/>
              </a:rPr>
              <a:t>Driven by technical leadership</a:t>
            </a:r>
          </a:p>
        </p:txBody>
      </p:sp>
      <p:sp>
        <p:nvSpPr>
          <p:cNvPr id="8" name="Rectangle 7"/>
          <p:cNvSpPr/>
          <p:nvPr/>
        </p:nvSpPr>
        <p:spPr>
          <a:xfrm>
            <a:off x="101427" y="2654985"/>
            <a:ext cx="36004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000" b="1" cap="all" dirty="0" smtClean="0">
                <a:ln w="0"/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</a:rPr>
              <a:t>Values</a:t>
            </a:r>
            <a:endParaRPr lang="en-US" sz="2000" b="1" cap="all" dirty="0">
              <a:ln w="0"/>
              <a:solidFill>
                <a:schemeClr val="bg1">
                  <a:lumMod val="50000"/>
                </a:schemeClr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1427" y="5293876"/>
            <a:ext cx="656793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i="1" dirty="0" smtClean="0">
                <a:latin typeface="Franklin Gothic Book" pitchFamily="34" charset="0"/>
              </a:rPr>
              <a:t>V6’s </a:t>
            </a:r>
            <a:r>
              <a:rPr lang="en-GB" sz="1050" i="1" dirty="0">
                <a:latin typeface="Franklin Gothic Book" pitchFamily="34" charset="0"/>
              </a:rPr>
              <a:t>mission is to challenge </a:t>
            </a:r>
            <a:r>
              <a:rPr lang="en-GB" sz="1050" i="1" dirty="0" smtClean="0">
                <a:latin typeface="Franklin Gothic Book" pitchFamily="34" charset="0"/>
              </a:rPr>
              <a:t>the status quo within </a:t>
            </a:r>
            <a:r>
              <a:rPr lang="en-GB" sz="1050" i="1" dirty="0">
                <a:latin typeface="Franklin Gothic Book" pitchFamily="34" charset="0"/>
              </a:rPr>
              <a:t>our </a:t>
            </a:r>
            <a:r>
              <a:rPr lang="en-GB" sz="1050" i="1" dirty="0" smtClean="0">
                <a:latin typeface="Franklin Gothic Book" pitchFamily="34" charset="0"/>
              </a:rPr>
              <a:t>industry by </a:t>
            </a:r>
            <a:r>
              <a:rPr lang="en-GB" sz="1050" i="1" dirty="0">
                <a:latin typeface="Franklin Gothic Book" pitchFamily="34" charset="0"/>
              </a:rPr>
              <a:t>exceeding </a:t>
            </a:r>
            <a:r>
              <a:rPr lang="en-GB" sz="1050" i="1" dirty="0" smtClean="0">
                <a:latin typeface="Franklin Gothic Book" pitchFamily="34" charset="0"/>
              </a:rPr>
              <a:t>all expectations </a:t>
            </a:r>
            <a:r>
              <a:rPr lang="en-GB" sz="1050" i="1" dirty="0">
                <a:latin typeface="Franklin Gothic Book" pitchFamily="34" charset="0"/>
              </a:rPr>
              <a:t>in </a:t>
            </a:r>
            <a:r>
              <a:rPr lang="en-GB" sz="1050" i="1" dirty="0" smtClean="0">
                <a:latin typeface="Franklin Gothic Book" pitchFamily="34" charset="0"/>
              </a:rPr>
              <a:t>technical knowledge, professional standards</a:t>
            </a:r>
            <a:r>
              <a:rPr lang="en-GB" sz="1050" i="1" dirty="0">
                <a:latin typeface="Franklin Gothic Book" pitchFamily="34" charset="0"/>
              </a:rPr>
              <a:t> </a:t>
            </a:r>
            <a:r>
              <a:rPr lang="en-GB" sz="1050" i="1" dirty="0" smtClean="0">
                <a:latin typeface="Franklin Gothic Book" pitchFamily="34" charset="0"/>
              </a:rPr>
              <a:t>and delivery.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1427" y="4789820"/>
            <a:ext cx="36004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000" b="1" cap="all" dirty="0" smtClean="0">
                <a:ln w="0"/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</a:rPr>
              <a:t>Mission Statement</a:t>
            </a:r>
            <a:endParaRPr lang="en-US" sz="2000" b="1" cap="all" dirty="0">
              <a:ln w="0"/>
              <a:solidFill>
                <a:schemeClr val="bg1">
                  <a:lumMod val="50000"/>
                </a:schemeClr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1427" y="6551398"/>
            <a:ext cx="6567932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GB" sz="1050" dirty="0" smtClean="0">
                <a:latin typeface="Franklin Gothic Book" pitchFamily="34" charset="0"/>
              </a:rPr>
              <a:t>While V6 is a young organisation, our founders have extensive experience.  From </a:t>
            </a:r>
            <a:r>
              <a:rPr lang="en-GB" sz="1050" dirty="0">
                <a:latin typeface="Franklin Gothic Book" pitchFamily="34" charset="0"/>
              </a:rPr>
              <a:t>consultancy services and project delivery, to strategy and architectural guidance, </a:t>
            </a:r>
            <a:r>
              <a:rPr lang="en-GB" sz="1050" dirty="0" smtClean="0">
                <a:latin typeface="Franklin Gothic Book" pitchFamily="34" charset="0"/>
              </a:rPr>
              <a:t>we have:</a:t>
            </a:r>
            <a:endParaRPr lang="en-GB" sz="1050" dirty="0">
              <a:latin typeface="Franklin Gothic Book" pitchFamily="34" charset="0"/>
            </a:endParaRPr>
          </a:p>
          <a:p>
            <a:pPr marL="171450" lvl="0" indent="-171450">
              <a:spcBef>
                <a:spcPts val="1800"/>
              </a:spcBef>
              <a:buFont typeface="Wingdings" pitchFamily="2" charset="2"/>
              <a:buChar char="ü"/>
            </a:pPr>
            <a:r>
              <a:rPr lang="en-GB" sz="1050" dirty="0">
                <a:latin typeface="Franklin Gothic Book" pitchFamily="34" charset="0"/>
              </a:rPr>
              <a:t>Delivered large and complex projects on time, on budget and to </a:t>
            </a:r>
            <a:r>
              <a:rPr lang="en-GB" sz="1050" dirty="0" smtClean="0">
                <a:latin typeface="Franklin Gothic Book" pitchFamily="34" charset="0"/>
              </a:rPr>
              <a:t>specification</a:t>
            </a:r>
            <a:endParaRPr lang="en-GB" sz="1050" dirty="0">
              <a:latin typeface="Franklin Gothic Book" pitchFamily="34" charset="0"/>
            </a:endParaRPr>
          </a:p>
          <a:p>
            <a:pPr marL="171450" lvl="0" indent="-171450">
              <a:spcBef>
                <a:spcPts val="1800"/>
              </a:spcBef>
              <a:buFont typeface="Wingdings" pitchFamily="2" charset="2"/>
              <a:buChar char="ü"/>
            </a:pPr>
            <a:r>
              <a:rPr lang="en-GB" sz="1050" dirty="0">
                <a:latin typeface="Franklin Gothic Book" pitchFamily="34" charset="0"/>
              </a:rPr>
              <a:t>Developed scalable, reliable and integrated network </a:t>
            </a:r>
            <a:r>
              <a:rPr lang="en-GB" sz="1050" dirty="0" smtClean="0">
                <a:latin typeface="Franklin Gothic Book" pitchFamily="34" charset="0"/>
              </a:rPr>
              <a:t>architectures</a:t>
            </a:r>
            <a:endParaRPr lang="en-GB" sz="1050" dirty="0">
              <a:latin typeface="Franklin Gothic Book" pitchFamily="34" charset="0"/>
            </a:endParaRPr>
          </a:p>
          <a:p>
            <a:pPr marL="171450" indent="-171450">
              <a:spcBef>
                <a:spcPts val="1800"/>
              </a:spcBef>
              <a:buFont typeface="Wingdings" pitchFamily="2" charset="2"/>
              <a:buChar char="ü"/>
            </a:pPr>
            <a:r>
              <a:rPr lang="en-GB" sz="1050" dirty="0">
                <a:latin typeface="Franklin Gothic Book" pitchFamily="34" charset="0"/>
              </a:rPr>
              <a:t>Produced technology roadmaps, defined strategic frameworks, and managed technology </a:t>
            </a:r>
            <a:r>
              <a:rPr lang="en-GB" sz="1050" dirty="0" smtClean="0">
                <a:latin typeface="Franklin Gothic Book" pitchFamily="34" charset="0"/>
              </a:rPr>
              <a:t>integrations</a:t>
            </a:r>
            <a:endParaRPr lang="en-GB" sz="1050" dirty="0">
              <a:latin typeface="Franklin Gothic Book" pitchFamily="34" charset="0"/>
            </a:endParaRPr>
          </a:p>
          <a:p>
            <a:pPr marL="171450" lvl="0" indent="-171450">
              <a:spcBef>
                <a:spcPts val="1800"/>
              </a:spcBef>
              <a:buFont typeface="Wingdings" pitchFamily="2" charset="2"/>
              <a:buChar char="ü"/>
            </a:pPr>
            <a:r>
              <a:rPr lang="en-GB" sz="1050" dirty="0">
                <a:latin typeface="Franklin Gothic Book" pitchFamily="34" charset="0"/>
              </a:rPr>
              <a:t>Optimised </a:t>
            </a:r>
            <a:r>
              <a:rPr lang="en-GB" sz="1050" dirty="0" smtClean="0">
                <a:latin typeface="Franklin Gothic Book" pitchFamily="34" charset="0"/>
              </a:rPr>
              <a:t>infrastructure </a:t>
            </a:r>
            <a:r>
              <a:rPr lang="en-GB" sz="1050" dirty="0">
                <a:latin typeface="Franklin Gothic Book" pitchFamily="34" charset="0"/>
              </a:rPr>
              <a:t>and delivered operational efficiency </a:t>
            </a:r>
            <a:r>
              <a:rPr lang="en-GB" sz="1050" dirty="0" smtClean="0">
                <a:latin typeface="Franklin Gothic Book" pitchFamily="34" charset="0"/>
              </a:rPr>
              <a:t>improvements</a:t>
            </a:r>
            <a:endParaRPr lang="en-GB" sz="1050" dirty="0">
              <a:latin typeface="Franklin Gothic Book" pitchFamily="34" charset="0"/>
            </a:endParaRPr>
          </a:p>
          <a:p>
            <a:pPr marL="171450" lvl="0" indent="-171450">
              <a:spcBef>
                <a:spcPts val="1800"/>
              </a:spcBef>
              <a:buFont typeface="Wingdings" pitchFamily="2" charset="2"/>
              <a:buChar char="ü"/>
            </a:pPr>
            <a:r>
              <a:rPr lang="en-GB" sz="1050" dirty="0">
                <a:latin typeface="Franklin Gothic Book" pitchFamily="34" charset="0"/>
              </a:rPr>
              <a:t>Created innovative, simple and elegant solutions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1427" y="6033120"/>
            <a:ext cx="112082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000" b="1" cap="all" dirty="0" smtClean="0">
                <a:ln w="0"/>
                <a:solidFill>
                  <a:schemeClr val="bg1">
                    <a:lumMod val="50000"/>
                  </a:schemeClr>
                </a:solidFill>
                <a:effectLst/>
                <a:latin typeface="Franklin Gothic Book" pitchFamily="34" charset="0"/>
              </a:rPr>
              <a:t>History</a:t>
            </a:r>
            <a:endParaRPr lang="en-US" sz="2000" b="1" cap="all" dirty="0">
              <a:ln w="0"/>
              <a:solidFill>
                <a:schemeClr val="bg1">
                  <a:lumMod val="50000"/>
                </a:schemeClr>
              </a:solidFill>
              <a:effectLst/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6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8835" y="448434"/>
            <a:ext cx="410618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000" b="1" cap="all" dirty="0">
                <a:ln w="0"/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</a:rPr>
              <a:t>Network Consultancy services</a:t>
            </a:r>
          </a:p>
        </p:txBody>
      </p:sp>
      <p:sp>
        <p:nvSpPr>
          <p:cNvPr id="7" name="Subtitle 8"/>
          <p:cNvSpPr txBox="1">
            <a:spLocks/>
          </p:cNvSpPr>
          <p:nvPr/>
        </p:nvSpPr>
        <p:spPr>
          <a:xfrm>
            <a:off x="149134" y="866316"/>
            <a:ext cx="6520226" cy="89112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>
              <a:spcBef>
                <a:spcPts val="1600"/>
              </a:spcBef>
              <a:buFont typeface="Wingdings" pitchFamily="2" charset="2"/>
              <a:buChar char="ü"/>
            </a:pPr>
            <a:r>
              <a:rPr lang="en-GB" sz="1050" dirty="0" smtClean="0">
                <a:latin typeface="Franklin Gothic Book" pitchFamily="34" charset="0"/>
              </a:rPr>
              <a:t>Architecture</a:t>
            </a:r>
            <a:endParaRPr lang="en-GB" sz="900" dirty="0" smtClean="0">
              <a:latin typeface="Franklin Gothic Book" pitchFamily="34" charset="0"/>
            </a:endParaRP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Network Architecture – Strategic principles and business objectives are translated into architecture, deployment guides and templates with the aim of achieving predictable and repeatable  management, operational and deployment processes.</a:t>
            </a: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Technology Strategy Development – V6 will use its understanding of the customer’s and its competitor’s environment, vendor technology roadmaps and information technology strategy in general to compile coherent, consistent and integrated technology strategies.</a:t>
            </a: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Business Requirements Development – Recognising that high-level business requirements drive technical engineering tasks, V6 will engage with stakeholders and develop a comprehensive view of the requirements and translate these into design criteria.</a:t>
            </a:r>
          </a:p>
          <a:p>
            <a:pPr marL="171450" indent="-171450" algn="just">
              <a:spcBef>
                <a:spcPts val="1600"/>
              </a:spcBef>
              <a:buFont typeface="Wingdings" pitchFamily="2" charset="2"/>
              <a:buChar char="ü"/>
            </a:pPr>
            <a:r>
              <a:rPr lang="en-GB" sz="1050" dirty="0" smtClean="0">
                <a:latin typeface="Franklin Gothic Book" pitchFamily="34" charset="0"/>
              </a:rPr>
              <a:t>Network Design</a:t>
            </a:r>
            <a:endParaRPr lang="en-GB" sz="900" dirty="0" smtClean="0">
              <a:latin typeface="Franklin Gothic Book" pitchFamily="34" charset="0"/>
            </a:endParaRP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Using best practices and comprehensive real-world experience, V6 network designs are delivered to specification.  Total cost of ownership and risk are reduced while agility and scalability are increased.</a:t>
            </a: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Design Validation – Through a combination of experience and industry best-practices, V6 will review the customer’s designs with a critical, knowledgeable and objective point of view and make the relevant recommendations.</a:t>
            </a: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Integration Services – Mergers, acquisitions and organisational growth result in dissimilar and legacy environments.  V6 will work to refresh and integrate non-standard networks, increasing efficiency and reducing risk.</a:t>
            </a: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Proof of Concept and Testing – V6 will engage with IT departments, business units, clients and vendors to complete thorough technology proof of concepts, vendor bake-offs, produce test plans and manage regression testing.</a:t>
            </a:r>
          </a:p>
          <a:p>
            <a:pPr marL="171450" indent="-171450">
              <a:spcBef>
                <a:spcPts val="1600"/>
              </a:spcBef>
              <a:buFont typeface="Wingdings" pitchFamily="2" charset="2"/>
              <a:buChar char="ü"/>
            </a:pPr>
            <a:r>
              <a:rPr lang="en-GB" sz="1050" dirty="0" smtClean="0">
                <a:latin typeface="Franklin Gothic Book" pitchFamily="34" charset="0"/>
              </a:rPr>
              <a:t>Project </a:t>
            </a:r>
            <a:r>
              <a:rPr lang="en-GB" sz="1050" smtClean="0">
                <a:latin typeface="Franklin Gothic Book" pitchFamily="34" charset="0"/>
              </a:rPr>
              <a:t>Implementation &amp; Improvements</a:t>
            </a:r>
            <a:endParaRPr lang="en-GB" sz="900" dirty="0" smtClean="0">
              <a:latin typeface="Franklin Gothic Book" pitchFamily="34" charset="0"/>
            </a:endParaRP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Implementation Services – V6 increases the probability of implementation success by assisting with the delivery of the most complex and challenging business-critical projects and integrating into each stage of a project lifecycle.</a:t>
            </a: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Review – </a:t>
            </a:r>
            <a:r>
              <a:rPr lang="en-GB" sz="900" dirty="0">
                <a:latin typeface="Franklin Gothic Book" pitchFamily="34" charset="0"/>
              </a:rPr>
              <a:t>Working within the corporate governance structure, V6 will review existing system configurations, ensuring a standard and complete compliance of relevant </a:t>
            </a:r>
            <a:r>
              <a:rPr lang="en-GB" sz="900" dirty="0" smtClean="0">
                <a:latin typeface="Franklin Gothic Book" pitchFamily="34" charset="0"/>
              </a:rPr>
              <a:t>security </a:t>
            </a:r>
            <a:r>
              <a:rPr lang="en-GB" sz="900" dirty="0">
                <a:latin typeface="Franklin Gothic Book" pitchFamily="34" charset="0"/>
              </a:rPr>
              <a:t>and o</a:t>
            </a:r>
            <a:r>
              <a:rPr lang="en-GB" sz="900" dirty="0" smtClean="0">
                <a:latin typeface="Franklin Gothic Book" pitchFamily="34" charset="0"/>
              </a:rPr>
              <a:t>perational </a:t>
            </a:r>
            <a:r>
              <a:rPr lang="en-GB" sz="900" dirty="0">
                <a:latin typeface="Franklin Gothic Book" pitchFamily="34" charset="0"/>
              </a:rPr>
              <a:t>best-practices. </a:t>
            </a:r>
            <a:r>
              <a:rPr lang="en-GB" sz="900" i="1" dirty="0" smtClean="0">
                <a:solidFill>
                  <a:srgbClr val="FF0000"/>
                </a:solidFill>
                <a:latin typeface="Franklin Gothic Book" pitchFamily="34" charset="0"/>
              </a:rPr>
              <a:t>.</a:t>
            </a:r>
            <a:endParaRPr lang="en-GB" sz="900" dirty="0" smtClean="0">
              <a:latin typeface="Franklin Gothic Book" pitchFamily="34" charset="0"/>
            </a:endParaRPr>
          </a:p>
          <a:p>
            <a:pPr marL="171450" indent="-171450" algn="just">
              <a:spcBef>
                <a:spcPts val="1600"/>
              </a:spcBef>
              <a:buFont typeface="Wingdings" pitchFamily="2" charset="2"/>
              <a:buChar char="ü"/>
            </a:pPr>
            <a:r>
              <a:rPr lang="en-GB" sz="1050" dirty="0" smtClean="0">
                <a:latin typeface="Franklin Gothic Book" pitchFamily="34" charset="0"/>
              </a:rPr>
              <a:t>Vendor &amp; Partner Audits</a:t>
            </a:r>
            <a:endParaRPr lang="en-GB" sz="900" dirty="0">
              <a:latin typeface="Franklin Gothic Book" pitchFamily="34" charset="0"/>
            </a:endParaRPr>
          </a:p>
          <a:p>
            <a:pPr marL="571500" lvl="2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>
                <a:latin typeface="Franklin Gothic Book" pitchFamily="34" charset="0"/>
              </a:rPr>
              <a:t>An inevitable consequence of outsourcing is loss of </a:t>
            </a:r>
            <a:r>
              <a:rPr lang="en-GB" sz="900" dirty="0" smtClean="0">
                <a:latin typeface="Franklin Gothic Book" pitchFamily="34" charset="0"/>
              </a:rPr>
              <a:t>technology ownership</a:t>
            </a:r>
            <a:r>
              <a:rPr lang="en-GB" sz="900" dirty="0">
                <a:latin typeface="Franklin Gothic Book" pitchFamily="34" charset="0"/>
              </a:rPr>
              <a:t>.  Organisations can utilise V6's project audit services to </a:t>
            </a:r>
            <a:r>
              <a:rPr lang="en-GB" sz="900" dirty="0" smtClean="0">
                <a:latin typeface="Franklin Gothic Book" pitchFamily="34" charset="0"/>
              </a:rPr>
              <a:t>ensure </a:t>
            </a:r>
            <a:r>
              <a:rPr lang="en-GB" sz="900" dirty="0">
                <a:latin typeface="Franklin Gothic Book" pitchFamily="34" charset="0"/>
              </a:rPr>
              <a:t>that </a:t>
            </a:r>
            <a:r>
              <a:rPr lang="en-GB" sz="900" dirty="0" smtClean="0">
                <a:latin typeface="Franklin Gothic Book" pitchFamily="34" charset="0"/>
              </a:rPr>
              <a:t>solutions </a:t>
            </a:r>
            <a:r>
              <a:rPr lang="en-GB" sz="900" dirty="0">
                <a:latin typeface="Franklin Gothic Book" pitchFamily="34" charset="0"/>
              </a:rPr>
              <a:t>are being delivered to </a:t>
            </a:r>
            <a:r>
              <a:rPr lang="en-GB" sz="900" dirty="0" smtClean="0">
                <a:latin typeface="Franklin Gothic Book" pitchFamily="34" charset="0"/>
              </a:rPr>
              <a:t>specification </a:t>
            </a:r>
            <a:r>
              <a:rPr lang="en-GB" sz="900" dirty="0">
                <a:latin typeface="Franklin Gothic Book" pitchFamily="34" charset="0"/>
              </a:rPr>
              <a:t>and that business objectives are met</a:t>
            </a:r>
            <a:r>
              <a:rPr lang="en-GB" sz="900" dirty="0" smtClean="0">
                <a:latin typeface="Franklin Gothic Book" pitchFamily="34" charset="0"/>
              </a:rPr>
              <a:t>.</a:t>
            </a:r>
          </a:p>
          <a:p>
            <a:pPr marL="171450" indent="-171450" algn="just">
              <a:spcBef>
                <a:spcPts val="1600"/>
              </a:spcBef>
              <a:buFont typeface="Wingdings" pitchFamily="2" charset="2"/>
              <a:buChar char="ü"/>
            </a:pPr>
            <a:r>
              <a:rPr lang="en-GB" sz="1050" dirty="0" smtClean="0">
                <a:latin typeface="Franklin Gothic Book" pitchFamily="34" charset="0"/>
              </a:rPr>
              <a:t>Customer Team Support</a:t>
            </a:r>
            <a:endParaRPr lang="en-GB" sz="900" dirty="0" smtClean="0">
              <a:latin typeface="Franklin Gothic Book" pitchFamily="34" charset="0"/>
            </a:endParaRP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Technical Development – V6 will develop and deliver product roadmaps, technology whitepapers, industry best-practices and other high-end technical collateral.</a:t>
            </a: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Training – As the customer identifies new technologies, hardware platforms or skills gaps, V6 will develop bespoke training content and deliver this to the customer’s staff.</a:t>
            </a:r>
          </a:p>
          <a:p>
            <a:pPr marL="571500" lvl="1" indent="-171450" algn="just">
              <a:spcBef>
                <a:spcPts val="1600"/>
              </a:spcBef>
              <a:buFont typeface="Wingdings" pitchFamily="2" charset="2"/>
              <a:buChar char="§"/>
            </a:pPr>
            <a:r>
              <a:rPr lang="en-GB" sz="900" dirty="0" smtClean="0">
                <a:latin typeface="Franklin Gothic Book" pitchFamily="34" charset="0"/>
              </a:rPr>
              <a:t>Knowledge Transfer – V6 will deliver comprehensive project handover documentation and team briefings.</a:t>
            </a:r>
            <a:endParaRPr lang="en-GB" sz="900" dirty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19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8"/>
          <p:cNvSpPr txBox="1">
            <a:spLocks/>
          </p:cNvSpPr>
          <p:nvPr/>
        </p:nvSpPr>
        <p:spPr>
          <a:xfrm>
            <a:off x="116632" y="486395"/>
            <a:ext cx="6624736" cy="41164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050" dirty="0" smtClean="0">
              <a:latin typeface="Franklin Gothic Book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649243"/>
              </p:ext>
            </p:extLst>
          </p:nvPr>
        </p:nvGraphicFramePr>
        <p:xfrm>
          <a:off x="260648" y="1387214"/>
          <a:ext cx="6336704" cy="3360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4176464"/>
              </a:tblGrid>
              <a:tr h="2219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Franklin Gothic Book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latin typeface="Franklin Gothic Book" pitchFamily="34" charset="0"/>
                        </a:rPr>
                        <a:t>Technology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219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bg1"/>
                          </a:solidFill>
                          <a:latin typeface="Franklin Gothic Book" pitchFamily="34" charset="0"/>
                        </a:rPr>
                        <a:t>Data Centre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Modular and scalable networking platforms</a:t>
                      </a:r>
                    </a:p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Virtualisation</a:t>
                      </a:r>
                    </a:p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Application gateway and global</a:t>
                      </a:r>
                      <a:r>
                        <a:rPr lang="en-GB" sz="1050" baseline="0" dirty="0" smtClean="0">
                          <a:latin typeface="Franklin Gothic Book" pitchFamily="34" charset="0"/>
                        </a:rPr>
                        <a:t> load balancing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latin typeface="Franklin Gothic Book" pitchFamily="34" charset="0"/>
                        </a:rPr>
                        <a:t>Data centre interconnects</a:t>
                      </a:r>
                    </a:p>
                  </a:txBody>
                  <a:tcPr>
                    <a:noFill/>
                  </a:tcPr>
                </a:tc>
              </a:tr>
              <a:tr h="2219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bg1"/>
                          </a:solidFill>
                          <a:latin typeface="Franklin Gothic Book" pitchFamily="34" charset="0"/>
                        </a:rPr>
                        <a:t>Core / Service</a:t>
                      </a:r>
                      <a:r>
                        <a:rPr lang="en-GB" sz="1200" b="0" baseline="0" dirty="0" smtClean="0">
                          <a:solidFill>
                            <a:schemeClr val="bg1"/>
                          </a:solidFill>
                          <a:latin typeface="Franklin Gothic Book" pitchFamily="34" charset="0"/>
                        </a:rPr>
                        <a:t> Provider</a:t>
                      </a:r>
                      <a:endParaRPr lang="en-GB" sz="1200" b="0" dirty="0" smtClean="0">
                        <a:solidFill>
                          <a:schemeClr val="bg1"/>
                        </a:solidFill>
                        <a:latin typeface="Franklin Gothic Book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MPLS</a:t>
                      </a:r>
                    </a:p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Routing</a:t>
                      </a:r>
                    </a:p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WAN technologies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latin typeface="Franklin Gothic Book" pitchFamily="34" charset="0"/>
                        </a:rPr>
                        <a:t>Application optimisation</a:t>
                      </a:r>
                    </a:p>
                  </a:txBody>
                  <a:tcPr>
                    <a:noFill/>
                  </a:tcPr>
                </a:tc>
              </a:tr>
              <a:tr h="2219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bg1"/>
                          </a:solidFill>
                          <a:latin typeface="Franklin Gothic Book" pitchFamily="34" charset="0"/>
                        </a:rPr>
                        <a:t>Enterprise Campus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Routing and</a:t>
                      </a:r>
                      <a:r>
                        <a:rPr lang="en-GB" sz="1050" baseline="0" dirty="0" smtClean="0">
                          <a:latin typeface="Franklin Gothic Book" pitchFamily="34" charset="0"/>
                        </a:rPr>
                        <a:t> </a:t>
                      </a:r>
                      <a:r>
                        <a:rPr lang="en-GB" sz="1050" dirty="0" smtClean="0">
                          <a:latin typeface="Franklin Gothic Book" pitchFamily="34" charset="0"/>
                        </a:rPr>
                        <a:t>switching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latin typeface="Franklin Gothic Book" pitchFamily="34" charset="0"/>
                        </a:rPr>
                        <a:t>QoS and real-time applications</a:t>
                      </a:r>
                    </a:p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Multicast</a:t>
                      </a:r>
                    </a:p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Network management and access control</a:t>
                      </a:r>
                    </a:p>
                  </a:txBody>
                  <a:tcPr>
                    <a:noFill/>
                  </a:tcPr>
                </a:tc>
              </a:tr>
              <a:tr h="2219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bg1"/>
                          </a:solidFill>
                          <a:latin typeface="Franklin Gothic Book" pitchFamily="34" charset="0"/>
                        </a:rPr>
                        <a:t>Enterprise Edge / eCommerce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latin typeface="Franklin Gothic Book" pitchFamily="34" charset="0"/>
                        </a:rPr>
                        <a:t>Multivendor firewall design &amp; hardening</a:t>
                      </a:r>
                    </a:p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Business to business</a:t>
                      </a:r>
                      <a:r>
                        <a:rPr lang="en-GB" sz="1050" baseline="0" dirty="0" smtClean="0">
                          <a:latin typeface="Franklin Gothic Book" pitchFamily="34" charset="0"/>
                        </a:rPr>
                        <a:t> connectivity and</a:t>
                      </a:r>
                      <a:r>
                        <a:rPr lang="en-GB" sz="1050" dirty="0" smtClean="0">
                          <a:latin typeface="Franklin Gothic Book" pitchFamily="34" charset="0"/>
                        </a:rPr>
                        <a:t> extranet design</a:t>
                      </a:r>
                    </a:p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Remote access solutions &amp; VPN</a:t>
                      </a:r>
                    </a:p>
                    <a:p>
                      <a:r>
                        <a:rPr lang="en-GB" sz="1050" dirty="0" smtClean="0">
                          <a:latin typeface="Franklin Gothic Book" pitchFamily="34" charset="0"/>
                        </a:rPr>
                        <a:t>Internet block </a:t>
                      </a:r>
                      <a:r>
                        <a:rPr lang="en-GB" sz="1050" i="0" dirty="0" smtClean="0">
                          <a:solidFill>
                            <a:schemeClr val="tx1"/>
                          </a:solidFill>
                          <a:latin typeface="Franklin Gothic Book" pitchFamily="34" charset="0"/>
                        </a:rPr>
                        <a:t>&amp; IPv6 perimeter</a:t>
                      </a:r>
                      <a:r>
                        <a:rPr lang="en-GB" sz="1050" i="0" baseline="0" dirty="0" smtClean="0">
                          <a:solidFill>
                            <a:schemeClr val="tx1"/>
                          </a:solidFill>
                          <a:latin typeface="Franklin Gothic Book" pitchFamily="34" charset="0"/>
                        </a:rPr>
                        <a:t> strategies</a:t>
                      </a:r>
                      <a:endParaRPr lang="en-GB" sz="1050" i="0" dirty="0" smtClean="0">
                        <a:solidFill>
                          <a:schemeClr val="tx1"/>
                        </a:solidFill>
                        <a:latin typeface="Franklin Gothic Book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latin typeface="Franklin Gothic Book" pitchFamily="34" charset="0"/>
                        </a:rPr>
                        <a:t>IDS / IPS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2093" y="486395"/>
            <a:ext cx="355507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000" b="1" cap="all" dirty="0" smtClean="0">
                <a:ln w="0"/>
                <a:solidFill>
                  <a:schemeClr val="bg1">
                    <a:lumMod val="50000"/>
                  </a:schemeClr>
                </a:solidFill>
                <a:effectLst/>
                <a:latin typeface="Franklin Gothic Book" pitchFamily="34" charset="0"/>
              </a:rPr>
              <a:t>Key Technology Strengths</a:t>
            </a:r>
            <a:endParaRPr lang="en-US" sz="2000" b="1" cap="all" dirty="0">
              <a:ln w="0"/>
              <a:solidFill>
                <a:schemeClr val="bg1">
                  <a:lumMod val="50000"/>
                </a:schemeClr>
              </a:solidFill>
              <a:effectLst/>
              <a:latin typeface="Franklin Gothic Book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999080"/>
              </p:ext>
            </p:extLst>
          </p:nvPr>
        </p:nvGraphicFramePr>
        <p:xfrm>
          <a:off x="269032" y="6255896"/>
          <a:ext cx="6336704" cy="2859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380"/>
                <a:gridCol w="2700000"/>
                <a:gridCol w="2661324"/>
              </a:tblGrid>
              <a:tr h="0">
                <a:tc>
                  <a:txBody>
                    <a:bodyPr/>
                    <a:lstStyle/>
                    <a:p>
                      <a:endParaRPr lang="en-GB" sz="1050" b="0" dirty="0">
                        <a:solidFill>
                          <a:schemeClr val="bg1"/>
                        </a:solidFill>
                        <a:latin typeface="Franklin Gothic Book" pitchFamily="34" charset="0"/>
                      </a:endParaRPr>
                    </a:p>
                  </a:txBody>
                  <a:tcPr marL="132080" marR="132080" marT="31652" marB="31652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>
                          <a:latin typeface="Franklin Gothic Book" pitchFamily="34" charset="0"/>
                        </a:rPr>
                        <a:t>Fixed</a:t>
                      </a:r>
                      <a:r>
                        <a:rPr lang="en-GB" sz="1100" b="0" baseline="0" dirty="0" smtClean="0">
                          <a:latin typeface="Franklin Gothic Book" pitchFamily="34" charset="0"/>
                        </a:rPr>
                        <a:t> Engagement</a:t>
                      </a:r>
                      <a:endParaRPr lang="en-GB" sz="1100" b="0" dirty="0">
                        <a:latin typeface="Franklin Gothic Book" pitchFamily="34" charset="0"/>
                      </a:endParaRPr>
                    </a:p>
                  </a:txBody>
                  <a:tcPr marL="132080" marR="132080" marT="31652" marB="31652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>
                          <a:solidFill>
                            <a:schemeClr val="bg1"/>
                          </a:solidFill>
                          <a:latin typeface="Franklin Gothic Book" pitchFamily="34" charset="0"/>
                        </a:rPr>
                        <a:t>Project Support</a:t>
                      </a:r>
                      <a:endParaRPr lang="en-GB" sz="1100" b="0" dirty="0">
                        <a:solidFill>
                          <a:schemeClr val="bg1"/>
                        </a:solidFill>
                        <a:latin typeface="Franklin Gothic Book" pitchFamily="34" charset="0"/>
                      </a:endParaRPr>
                    </a:p>
                  </a:txBody>
                  <a:tcPr marL="132080" marR="132080" marT="31652" marB="31652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Franklin Gothic Book" pitchFamily="34" charset="0"/>
                        </a:rPr>
                        <a:t>Basis</a:t>
                      </a:r>
                    </a:p>
                  </a:txBody>
                  <a:tcPr marL="132080" marR="132080" marT="31652" marB="31652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§"/>
                      </a:pPr>
                      <a:r>
                        <a:rPr lang="en-GB" sz="1000" dirty="0" smtClean="0">
                          <a:latin typeface="Franklin Gothic Book" pitchFamily="34" charset="0"/>
                        </a:rPr>
                        <a:t>Suited for projects with clearly identified</a:t>
                      </a:r>
                      <a:r>
                        <a:rPr lang="en-GB" sz="1000" baseline="0" dirty="0" smtClean="0">
                          <a:latin typeface="Franklin Gothic Book" pitchFamily="34" charset="0"/>
                        </a:rPr>
                        <a:t> risks, assumptions and objectives</a:t>
                      </a:r>
                    </a:p>
                    <a:p>
                      <a:pPr marL="171450" indent="-171450">
                        <a:buFont typeface="Wingdings" pitchFamily="2" charset="2"/>
                        <a:buChar char="§"/>
                      </a:pPr>
                      <a:r>
                        <a:rPr lang="en-GB" sz="1000" baseline="0" dirty="0" smtClean="0">
                          <a:latin typeface="Franklin Gothic Book" pitchFamily="34" charset="0"/>
                        </a:rPr>
                        <a:t>Based on a fixed Scope of Works with an agreed change process</a:t>
                      </a:r>
                    </a:p>
                    <a:p>
                      <a:pPr marL="171450" indent="-171450">
                        <a:buFont typeface="Wingdings" pitchFamily="2" charset="2"/>
                        <a:buChar char="§"/>
                      </a:pPr>
                      <a:r>
                        <a:rPr lang="en-GB" sz="1000" dirty="0" smtClean="0">
                          <a:latin typeface="Franklin Gothic Book" pitchFamily="34" charset="0"/>
                        </a:rPr>
                        <a:t>Often allows project work to be funded with </a:t>
                      </a:r>
                      <a:r>
                        <a:rPr lang="en-GB" sz="1000" smtClean="0">
                          <a:latin typeface="Franklin Gothic Book" pitchFamily="34" charset="0"/>
                        </a:rPr>
                        <a:t>Capital Expenditure</a:t>
                      </a:r>
                      <a:endParaRPr lang="en-GB" sz="1000" dirty="0" smtClean="0">
                        <a:latin typeface="Franklin Gothic Book" pitchFamily="34" charset="0"/>
                      </a:endParaRPr>
                    </a:p>
                    <a:p>
                      <a:pPr marL="171450" indent="-171450">
                        <a:buFont typeface="Wingdings" pitchFamily="2" charset="2"/>
                        <a:buChar char="§"/>
                      </a:pPr>
                      <a:r>
                        <a:rPr lang="en-GB" sz="1000" dirty="0" smtClean="0">
                          <a:latin typeface="Franklin Gothic Book" pitchFamily="34" charset="0"/>
                        </a:rPr>
                        <a:t>Agreed time to resourcing</a:t>
                      </a:r>
                    </a:p>
                  </a:txBody>
                  <a:tcPr marL="132080" marR="132080" marT="31652" marB="31652"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§"/>
                      </a:pPr>
                      <a:r>
                        <a:rPr lang="en-GB" sz="1000" baseline="0" dirty="0" smtClean="0">
                          <a:latin typeface="Franklin Gothic Book" pitchFamily="34" charset="0"/>
                        </a:rPr>
                        <a:t>Suitable for ad-hoc engagements, initial project scoping or follow up support after closure</a:t>
                      </a:r>
                      <a:endParaRPr lang="en-GB" sz="1000" dirty="0" smtClean="0">
                        <a:latin typeface="Franklin Gothic Book" pitchFamily="34" charset="0"/>
                      </a:endParaRPr>
                    </a:p>
                  </a:txBody>
                  <a:tcPr marL="132080" marR="132080" marT="31652" marB="31652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Franklin Gothic Book" pitchFamily="34" charset="0"/>
                        </a:rPr>
                        <a:t>How it works</a:t>
                      </a:r>
                    </a:p>
                  </a:txBody>
                  <a:tcPr marL="132080" marR="132080" marT="31652" marB="31652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1000" dirty="0" smtClean="0">
                          <a:latin typeface="Franklin Gothic Book" pitchFamily="34" charset="0"/>
                        </a:rPr>
                        <a:t>Fixed pricing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1000" dirty="0" smtClean="0">
                          <a:latin typeface="Franklin Gothic Book" pitchFamily="34" charset="0"/>
                        </a:rPr>
                        <a:t>Invoicing</a:t>
                      </a:r>
                      <a:r>
                        <a:rPr lang="en-GB" sz="1000" baseline="0" dirty="0" smtClean="0">
                          <a:latin typeface="Franklin Gothic Book" pitchFamily="34" charset="0"/>
                        </a:rPr>
                        <a:t> based on achieving key delivery milestone</a:t>
                      </a:r>
                      <a:endParaRPr lang="en-GB" sz="1000" dirty="0" smtClean="0">
                        <a:latin typeface="Franklin Gothic Book" pitchFamily="34" charset="0"/>
                      </a:endParaRPr>
                    </a:p>
                  </a:txBody>
                  <a:tcPr marL="132080" marR="132080" marT="31652" marB="31652"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1000" dirty="0" smtClean="0">
                          <a:latin typeface="Franklin Gothic Book" pitchFamily="34" charset="0"/>
                        </a:rPr>
                        <a:t>Unit / voucher </a:t>
                      </a:r>
                      <a:r>
                        <a:rPr lang="en-GB" sz="1000" baseline="0" dirty="0" smtClean="0">
                          <a:latin typeface="Franklin Gothic Book" pitchFamily="34" charset="0"/>
                        </a:rPr>
                        <a:t>based pool provision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1000" baseline="0" dirty="0" smtClean="0">
                          <a:latin typeface="Franklin Gothic Book" pitchFamily="34" charset="0"/>
                        </a:rPr>
                        <a:t>Invoicing based on completing pool provision  </a:t>
                      </a:r>
                    </a:p>
                  </a:txBody>
                  <a:tcPr marL="132080" marR="132080" marT="31652" marB="31652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  <a:latin typeface="Franklin Gothic Book" pitchFamily="34" charset="0"/>
                        </a:rPr>
                        <a:t>Benefits</a:t>
                      </a:r>
                    </a:p>
                  </a:txBody>
                  <a:tcPr marL="132080" marR="132080" marT="31652" marB="31652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§"/>
                      </a:pPr>
                      <a:r>
                        <a:rPr lang="en-GB" sz="1000" dirty="0" smtClean="0">
                          <a:latin typeface="Franklin Gothic Book" pitchFamily="34" charset="0"/>
                        </a:rPr>
                        <a:t>Scalable</a:t>
                      </a:r>
                    </a:p>
                    <a:p>
                      <a:pPr marL="171450" indent="-171450">
                        <a:buFont typeface="Wingdings" pitchFamily="2" charset="2"/>
                        <a:buChar char="§"/>
                      </a:pPr>
                      <a:r>
                        <a:rPr lang="en-GB" sz="1000" dirty="0" smtClean="0">
                          <a:latin typeface="Franklin Gothic Book" pitchFamily="34" charset="0"/>
                        </a:rPr>
                        <a:t>Offers project priority queue,</a:t>
                      </a:r>
                      <a:r>
                        <a:rPr lang="en-GB" sz="1000" baseline="0" dirty="0" smtClean="0">
                          <a:latin typeface="Franklin Gothic Book" pitchFamily="34" charset="0"/>
                        </a:rPr>
                        <a:t> allowing for more aggressive delivery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1000" dirty="0" smtClean="0">
                          <a:latin typeface="Franklin Gothic Book" pitchFamily="34" charset="0"/>
                        </a:rPr>
                        <a:t>An agreed</a:t>
                      </a:r>
                      <a:r>
                        <a:rPr lang="en-GB" sz="1000" baseline="0" dirty="0" smtClean="0">
                          <a:latin typeface="Franklin Gothic Book" pitchFamily="34" charset="0"/>
                        </a:rPr>
                        <a:t> </a:t>
                      </a:r>
                      <a:r>
                        <a:rPr lang="en-GB" sz="1000" dirty="0" smtClean="0">
                          <a:latin typeface="Franklin Gothic Book" pitchFamily="34" charset="0"/>
                        </a:rPr>
                        <a:t>budgetary pricing model</a:t>
                      </a:r>
                      <a:r>
                        <a:rPr lang="en-GB" sz="1000" baseline="0" dirty="0" smtClean="0">
                          <a:latin typeface="Franklin Gothic Book" pitchFamily="34" charset="0"/>
                        </a:rPr>
                        <a:t> can be used in business case development</a:t>
                      </a:r>
                      <a:endParaRPr lang="en-GB" sz="1000" dirty="0" smtClean="0">
                        <a:latin typeface="Franklin Gothic Book" pitchFamily="34" charset="0"/>
                      </a:endParaRPr>
                    </a:p>
                    <a:p>
                      <a:pPr marL="171450" indent="-171450">
                        <a:buFont typeface="Wingdings" pitchFamily="2" charset="2"/>
                        <a:buChar char="§"/>
                      </a:pPr>
                      <a:endParaRPr lang="en-GB" sz="1000" dirty="0" smtClean="0">
                        <a:latin typeface="Franklin Gothic Book" pitchFamily="34" charset="0"/>
                      </a:endParaRPr>
                    </a:p>
                  </a:txBody>
                  <a:tcPr marL="132080" marR="132080" marT="31652" marB="31652"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§"/>
                      </a:pPr>
                      <a:r>
                        <a:rPr lang="en-GB" sz="1000" dirty="0" smtClean="0">
                          <a:latin typeface="Franklin Gothic Book" pitchFamily="34" charset="0"/>
                        </a:rPr>
                        <a:t>Allows for ad-hoc engagements</a:t>
                      </a:r>
                    </a:p>
                  </a:txBody>
                  <a:tcPr marL="132080" marR="132080" marT="31652" marB="31652">
                    <a:noFill/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16632" y="5319792"/>
            <a:ext cx="27569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000" b="1" cap="all" dirty="0" smtClean="0">
                <a:ln w="0"/>
                <a:solidFill>
                  <a:schemeClr val="bg1">
                    <a:lumMod val="50000"/>
                  </a:schemeClr>
                </a:solidFill>
                <a:effectLst/>
                <a:latin typeface="Franklin Gothic Book" pitchFamily="34" charset="0"/>
              </a:rPr>
              <a:t>Engagement Models</a:t>
            </a:r>
            <a:endParaRPr lang="en-US" sz="2000" b="1" cap="all" dirty="0">
              <a:ln w="0"/>
              <a:solidFill>
                <a:schemeClr val="bg1">
                  <a:lumMod val="50000"/>
                </a:schemeClr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632" y="920552"/>
            <a:ext cx="63471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latin typeface="Franklin Gothic Book" pitchFamily="34" charset="0"/>
              </a:rPr>
              <a:t>Our network consultancy services are offered in the following technology areas</a:t>
            </a:r>
            <a:endParaRPr lang="en-GB" sz="1000" dirty="0" smtClean="0">
              <a:solidFill>
                <a:schemeClr val="tx1"/>
              </a:solidFill>
              <a:latin typeface="Franklin Gothic Boo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6632" y="5743204"/>
            <a:ext cx="65527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dirty="0" smtClean="0">
                <a:latin typeface="Franklin Gothic Book" pitchFamily="34" charset="0"/>
              </a:rPr>
              <a:t>V6 prides itself on the flexible way that it approaches each engagement. The following are some of the ways that we have been engaged.</a:t>
            </a:r>
            <a:endParaRPr lang="en-GB" sz="1000" dirty="0" smtClean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1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8640" y="517556"/>
            <a:ext cx="420974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000" b="1" cap="all" dirty="0" smtClean="0">
                <a:ln w="0"/>
                <a:solidFill>
                  <a:schemeClr val="bg1">
                    <a:lumMod val="50000"/>
                  </a:schemeClr>
                </a:solidFill>
                <a:effectLst/>
                <a:latin typeface="Franklin Gothic Book" pitchFamily="34" charset="0"/>
              </a:rPr>
              <a:t>Engagement &amp; Delivery Process</a:t>
            </a:r>
            <a:endParaRPr lang="en-US" sz="2000" b="1" cap="all" dirty="0">
              <a:ln w="0"/>
              <a:solidFill>
                <a:schemeClr val="bg1">
                  <a:lumMod val="50000"/>
                </a:schemeClr>
              </a:solidFill>
              <a:effectLst/>
              <a:latin typeface="Franklin Gothic Book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 rot="5400000">
            <a:off x="2262793" y="6565141"/>
            <a:ext cx="286219" cy="1218587"/>
            <a:chOff x="736609" y="849864"/>
            <a:chExt cx="359034" cy="299197"/>
          </a:xfrm>
        </p:grpSpPr>
        <p:sp>
          <p:nvSpPr>
            <p:cNvPr id="7" name="Right Arrow 6"/>
            <p:cNvSpPr/>
            <p:nvPr/>
          </p:nvSpPr>
          <p:spPr>
            <a:xfrm rot="5400000">
              <a:off x="766528" y="819947"/>
              <a:ext cx="299195" cy="3590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ight Arrow 4"/>
            <p:cNvSpPr/>
            <p:nvPr/>
          </p:nvSpPr>
          <p:spPr>
            <a:xfrm>
              <a:off x="828394" y="849864"/>
              <a:ext cx="215420" cy="2094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50" kern="1200"/>
            </a:p>
          </p:txBody>
        </p:sp>
      </p:grpSp>
      <p:grpSp>
        <p:nvGrpSpPr>
          <p:cNvPr id="9" name="Group 8"/>
          <p:cNvGrpSpPr/>
          <p:nvPr/>
        </p:nvGrpSpPr>
        <p:grpSpPr>
          <a:xfrm rot="5400000">
            <a:off x="2246749" y="1748567"/>
            <a:ext cx="286219" cy="1218579"/>
            <a:chOff x="756587" y="849864"/>
            <a:chExt cx="359034" cy="299195"/>
          </a:xfrm>
        </p:grpSpPr>
        <p:sp>
          <p:nvSpPr>
            <p:cNvPr id="10" name="Right Arrow 9"/>
            <p:cNvSpPr/>
            <p:nvPr/>
          </p:nvSpPr>
          <p:spPr>
            <a:xfrm rot="5400000">
              <a:off x="786506" y="819945"/>
              <a:ext cx="299195" cy="3590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ight Arrow 4"/>
            <p:cNvSpPr/>
            <p:nvPr/>
          </p:nvSpPr>
          <p:spPr>
            <a:xfrm>
              <a:off x="828394" y="849864"/>
              <a:ext cx="215420" cy="2094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50" kern="1200"/>
            </a:p>
          </p:txBody>
        </p:sp>
      </p:grpSp>
      <p:grpSp>
        <p:nvGrpSpPr>
          <p:cNvPr id="12" name="Group 11"/>
          <p:cNvGrpSpPr/>
          <p:nvPr/>
        </p:nvGrpSpPr>
        <p:grpSpPr>
          <a:xfrm rot="5400000">
            <a:off x="2234612" y="2952125"/>
            <a:ext cx="286219" cy="1218579"/>
            <a:chOff x="756587" y="849864"/>
            <a:chExt cx="359034" cy="299195"/>
          </a:xfrm>
        </p:grpSpPr>
        <p:sp>
          <p:nvSpPr>
            <p:cNvPr id="13" name="Right Arrow 12"/>
            <p:cNvSpPr/>
            <p:nvPr/>
          </p:nvSpPr>
          <p:spPr>
            <a:xfrm rot="5400000">
              <a:off x="786506" y="819945"/>
              <a:ext cx="299195" cy="3590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ight Arrow 4"/>
            <p:cNvSpPr/>
            <p:nvPr/>
          </p:nvSpPr>
          <p:spPr>
            <a:xfrm>
              <a:off x="828394" y="849864"/>
              <a:ext cx="215420" cy="2094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50" kern="1200"/>
            </a:p>
          </p:txBody>
        </p:sp>
      </p:grpSp>
      <p:grpSp>
        <p:nvGrpSpPr>
          <p:cNvPr id="15" name="Group 14"/>
          <p:cNvGrpSpPr/>
          <p:nvPr/>
        </p:nvGrpSpPr>
        <p:grpSpPr>
          <a:xfrm rot="5400000">
            <a:off x="2234610" y="4133069"/>
            <a:ext cx="286219" cy="1218579"/>
            <a:chOff x="756587" y="849864"/>
            <a:chExt cx="359034" cy="299195"/>
          </a:xfrm>
        </p:grpSpPr>
        <p:sp>
          <p:nvSpPr>
            <p:cNvPr id="16" name="Right Arrow 15"/>
            <p:cNvSpPr/>
            <p:nvPr/>
          </p:nvSpPr>
          <p:spPr>
            <a:xfrm rot="5400000">
              <a:off x="786506" y="819945"/>
              <a:ext cx="299195" cy="3590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ight Arrow 4"/>
            <p:cNvSpPr/>
            <p:nvPr/>
          </p:nvSpPr>
          <p:spPr>
            <a:xfrm>
              <a:off x="828394" y="849864"/>
              <a:ext cx="215420" cy="2094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50" kern="1200"/>
            </a:p>
          </p:txBody>
        </p:sp>
      </p:grpSp>
      <p:grpSp>
        <p:nvGrpSpPr>
          <p:cNvPr id="18" name="Group 17"/>
          <p:cNvGrpSpPr/>
          <p:nvPr/>
        </p:nvGrpSpPr>
        <p:grpSpPr>
          <a:xfrm rot="5400000">
            <a:off x="2234617" y="5350976"/>
            <a:ext cx="286219" cy="1218587"/>
            <a:chOff x="736609" y="849864"/>
            <a:chExt cx="359034" cy="299197"/>
          </a:xfrm>
        </p:grpSpPr>
        <p:sp>
          <p:nvSpPr>
            <p:cNvPr id="19" name="Right Arrow 18"/>
            <p:cNvSpPr/>
            <p:nvPr/>
          </p:nvSpPr>
          <p:spPr>
            <a:xfrm rot="5400000">
              <a:off x="766528" y="819947"/>
              <a:ext cx="299195" cy="3590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ight Arrow 4"/>
            <p:cNvSpPr/>
            <p:nvPr/>
          </p:nvSpPr>
          <p:spPr>
            <a:xfrm>
              <a:off x="828394" y="849864"/>
              <a:ext cx="215420" cy="2094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50" kern="1200"/>
            </a:p>
          </p:txBody>
        </p:sp>
      </p:grpSp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1127127245"/>
              </p:ext>
            </p:extLst>
          </p:nvPr>
        </p:nvGraphicFramePr>
        <p:xfrm>
          <a:off x="463991" y="1958634"/>
          <a:ext cx="1316579" cy="5605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2768246" y="1737300"/>
            <a:ext cx="3643908" cy="1241114"/>
            <a:chOff x="3689450" y="4215942"/>
            <a:chExt cx="2441610" cy="1385130"/>
          </a:xfrm>
        </p:grpSpPr>
        <p:sp>
          <p:nvSpPr>
            <p:cNvPr id="23" name="Rounded Rectangle 22"/>
            <p:cNvSpPr/>
            <p:nvPr/>
          </p:nvSpPr>
          <p:spPr>
            <a:xfrm>
              <a:off x="3689450" y="4215942"/>
              <a:ext cx="2441610" cy="138513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TextBox 23"/>
            <p:cNvSpPr txBox="1"/>
            <p:nvPr/>
          </p:nvSpPr>
          <p:spPr>
            <a:xfrm>
              <a:off x="3757714" y="4277632"/>
              <a:ext cx="2373346" cy="1305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+mj-lt"/>
                <a:buAutoNum type="arabicParenR"/>
              </a:pPr>
              <a:r>
                <a:rPr lang="en-GB" sz="1000" dirty="0" smtClean="0">
                  <a:latin typeface="Franklin Gothic Book" pitchFamily="34" charset="0"/>
                </a:rPr>
                <a:t>Project </a:t>
              </a:r>
              <a:r>
                <a:rPr lang="en-GB" sz="1000" dirty="0">
                  <a:latin typeface="Franklin Gothic Book" pitchFamily="34" charset="0"/>
                </a:rPr>
                <a:t>initiation </a:t>
              </a:r>
              <a:r>
                <a:rPr lang="en-GB" sz="1000" dirty="0" smtClean="0">
                  <a:latin typeface="Franklin Gothic Book" pitchFamily="34" charset="0"/>
                </a:rPr>
                <a:t>meeting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en-GB" sz="1000" dirty="0" smtClean="0">
                  <a:latin typeface="Franklin Gothic Book" pitchFamily="34" charset="0"/>
                </a:rPr>
                <a:t>Key </a:t>
              </a:r>
              <a:r>
                <a:rPr lang="en-GB" sz="1000" dirty="0">
                  <a:latin typeface="Franklin Gothic Book" pitchFamily="34" charset="0"/>
                </a:rPr>
                <a:t>factors to determine:</a:t>
              </a:r>
            </a:p>
            <a:p>
              <a:pPr marL="378000" lvl="1" indent="-171450">
                <a:buFont typeface="Wingdings" pitchFamily="2" charset="2"/>
                <a:buChar char="§"/>
              </a:pPr>
              <a:r>
                <a:rPr lang="en-GB" sz="1000" dirty="0">
                  <a:latin typeface="Franklin Gothic Book" pitchFamily="34" charset="0"/>
                </a:rPr>
                <a:t>Size</a:t>
              </a:r>
            </a:p>
            <a:p>
              <a:pPr marL="378000" lvl="1" indent="-171450">
                <a:buFont typeface="Wingdings" pitchFamily="2" charset="2"/>
                <a:buChar char="§"/>
              </a:pPr>
              <a:r>
                <a:rPr lang="en-GB" sz="1000" dirty="0">
                  <a:latin typeface="Franklin Gothic Book" pitchFamily="34" charset="0"/>
                </a:rPr>
                <a:t>Scope</a:t>
              </a:r>
            </a:p>
            <a:p>
              <a:pPr marL="378000" lvl="1" indent="-171450">
                <a:buFont typeface="Wingdings" pitchFamily="2" charset="2"/>
                <a:buChar char="§"/>
              </a:pPr>
              <a:r>
                <a:rPr lang="en-GB" sz="1000" dirty="0">
                  <a:latin typeface="Franklin Gothic Book" pitchFamily="34" charset="0"/>
                </a:rPr>
                <a:t>Requirements</a:t>
              </a:r>
            </a:p>
            <a:p>
              <a:pPr marL="378000" lvl="1" indent="-171450">
                <a:buFont typeface="Wingdings" pitchFamily="2" charset="2"/>
                <a:buChar char="§"/>
              </a:pPr>
              <a:r>
                <a:rPr lang="en-GB" sz="1000" dirty="0">
                  <a:latin typeface="Franklin Gothic Book" pitchFamily="34" charset="0"/>
                </a:rPr>
                <a:t>Timing</a:t>
              </a:r>
            </a:p>
            <a:p>
              <a:pPr marL="378000" lvl="1" indent="-171450">
                <a:buFont typeface="Wingdings" pitchFamily="2" charset="2"/>
                <a:buChar char="§"/>
              </a:pPr>
              <a:r>
                <a:rPr lang="en-GB" sz="1000" dirty="0" smtClean="0">
                  <a:latin typeface="Franklin Gothic Book" pitchFamily="34" charset="0"/>
                </a:rPr>
                <a:t>Budget</a:t>
              </a:r>
              <a:endParaRPr lang="en-GB" sz="1000" dirty="0">
                <a:latin typeface="Franklin Gothic Book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768245" y="3176080"/>
            <a:ext cx="3661643" cy="770670"/>
            <a:chOff x="3724090" y="5561582"/>
            <a:chExt cx="2453494" cy="1385130"/>
          </a:xfrm>
        </p:grpSpPr>
        <p:sp>
          <p:nvSpPr>
            <p:cNvPr id="26" name="Rounded Rectangle 25"/>
            <p:cNvSpPr/>
            <p:nvPr/>
          </p:nvSpPr>
          <p:spPr>
            <a:xfrm>
              <a:off x="3724090" y="5561582"/>
              <a:ext cx="2441610" cy="138513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TextBox 26"/>
            <p:cNvSpPr txBox="1"/>
            <p:nvPr/>
          </p:nvSpPr>
          <p:spPr>
            <a:xfrm>
              <a:off x="3792355" y="5627051"/>
              <a:ext cx="2385229" cy="995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+mj-lt"/>
                <a:buAutoNum type="arabicParenR"/>
              </a:pPr>
              <a:r>
                <a:rPr lang="en-GB" sz="1000" dirty="0" smtClean="0">
                  <a:latin typeface="Franklin Gothic Book" pitchFamily="34" charset="0"/>
                </a:rPr>
                <a:t>Project </a:t>
              </a:r>
              <a:r>
                <a:rPr lang="en-GB" sz="1000" dirty="0">
                  <a:latin typeface="Franklin Gothic Book" pitchFamily="34" charset="0"/>
                </a:rPr>
                <a:t>Scope of </a:t>
              </a:r>
              <a:r>
                <a:rPr lang="en-GB" sz="1000" dirty="0" smtClean="0">
                  <a:latin typeface="Franklin Gothic Book" pitchFamily="34" charset="0"/>
                </a:rPr>
                <a:t>Work document produced and presented to Engagement Manager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en-GB" sz="1000" dirty="0" smtClean="0">
                  <a:latin typeface="Franklin Gothic Book" pitchFamily="34" charset="0"/>
                </a:rPr>
                <a:t>Accepted </a:t>
              </a:r>
              <a:r>
                <a:rPr lang="en-GB" sz="1000" dirty="0">
                  <a:latin typeface="Franklin Gothic Book" pitchFamily="34" charset="0"/>
                </a:rPr>
                <a:t>and signed by Engagement Manager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750752" y="4268744"/>
            <a:ext cx="3661642" cy="947228"/>
            <a:chOff x="2451329" y="7428003"/>
            <a:chExt cx="2453493" cy="1385130"/>
          </a:xfrm>
        </p:grpSpPr>
        <p:sp>
          <p:nvSpPr>
            <p:cNvPr id="29" name="Rounded Rectangle 28"/>
            <p:cNvSpPr/>
            <p:nvPr/>
          </p:nvSpPr>
          <p:spPr>
            <a:xfrm>
              <a:off x="2451329" y="7428003"/>
              <a:ext cx="2441610" cy="138513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TextBox 29"/>
            <p:cNvSpPr txBox="1"/>
            <p:nvPr/>
          </p:nvSpPr>
          <p:spPr>
            <a:xfrm>
              <a:off x="2519593" y="7489694"/>
              <a:ext cx="2385229" cy="1260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+mj-lt"/>
                <a:buAutoNum type="arabicParenR"/>
              </a:pPr>
              <a:r>
                <a:rPr lang="en-GB" sz="1000" dirty="0" smtClean="0">
                  <a:latin typeface="Franklin Gothic Book" pitchFamily="34" charset="0"/>
                </a:rPr>
                <a:t>Project </a:t>
              </a:r>
              <a:r>
                <a:rPr lang="en-GB" sz="1000" dirty="0">
                  <a:latin typeface="Franklin Gothic Book" pitchFamily="34" charset="0"/>
                </a:rPr>
                <a:t>initiated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en-GB" sz="1000" dirty="0">
                  <a:latin typeface="Franklin Gothic Book" pitchFamily="34" charset="0"/>
                </a:rPr>
                <a:t>Delivery staff agreed and vetted by customer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en-GB" sz="1000" dirty="0">
                  <a:latin typeface="Franklin Gothic Book" pitchFamily="34" charset="0"/>
                </a:rPr>
                <a:t>Delivery </a:t>
              </a:r>
              <a:r>
                <a:rPr lang="en-GB" sz="1000" dirty="0" smtClean="0">
                  <a:latin typeface="Franklin Gothic Book" pitchFamily="34" charset="0"/>
                </a:rPr>
                <a:t>executed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en-GB" sz="1000" dirty="0" smtClean="0">
                  <a:latin typeface="Franklin Gothic Book" pitchFamily="34" charset="0"/>
                </a:rPr>
                <a:t>If requested the project change management cycle can be initiated and the scope changed</a:t>
              </a:r>
              <a:endParaRPr lang="en-GB" sz="1000" dirty="0">
                <a:latin typeface="Franklin Gothic Book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750753" y="5482137"/>
            <a:ext cx="3661642" cy="988115"/>
            <a:chOff x="5383776" y="8372073"/>
            <a:chExt cx="2453493" cy="1385130"/>
          </a:xfrm>
        </p:grpSpPr>
        <p:sp>
          <p:nvSpPr>
            <p:cNvPr id="32" name="Rounded Rectangle 31"/>
            <p:cNvSpPr/>
            <p:nvPr/>
          </p:nvSpPr>
          <p:spPr>
            <a:xfrm>
              <a:off x="5383776" y="8372073"/>
              <a:ext cx="2441610" cy="138513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TextBox 32"/>
            <p:cNvSpPr txBox="1"/>
            <p:nvPr/>
          </p:nvSpPr>
          <p:spPr>
            <a:xfrm>
              <a:off x="5452040" y="8433763"/>
              <a:ext cx="2385229" cy="1221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+mj-lt"/>
                <a:buAutoNum type="arabicParenR"/>
              </a:pPr>
              <a:r>
                <a:rPr lang="en-GB" sz="1000" dirty="0">
                  <a:latin typeface="Franklin Gothic Book" pitchFamily="34" charset="0"/>
                </a:rPr>
                <a:t>Delivery submitted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en-GB" sz="1000" dirty="0">
                  <a:latin typeface="Franklin Gothic Book" pitchFamily="34" charset="0"/>
                </a:rPr>
                <a:t>Peer </a:t>
              </a:r>
              <a:r>
                <a:rPr lang="en-GB" sz="1000" dirty="0" smtClean="0">
                  <a:latin typeface="Franklin Gothic Book" pitchFamily="34" charset="0"/>
                </a:rPr>
                <a:t> / management </a:t>
              </a:r>
              <a:r>
                <a:rPr lang="en-GB" sz="1000" dirty="0">
                  <a:latin typeface="Franklin Gothic Book" pitchFamily="34" charset="0"/>
                </a:rPr>
                <a:t>review and revision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en-GB" sz="1000" dirty="0">
                  <a:latin typeface="Franklin Gothic Book" pitchFamily="34" charset="0"/>
                </a:rPr>
                <a:t>Project / Engagement Manager acceptance and </a:t>
              </a:r>
              <a:r>
                <a:rPr lang="en-GB" sz="1000" dirty="0" smtClean="0">
                  <a:latin typeface="Franklin Gothic Book" pitchFamily="34" charset="0"/>
                </a:rPr>
                <a:t>signoff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en-GB" sz="1000" dirty="0" smtClean="0">
                  <a:latin typeface="Franklin Gothic Book" pitchFamily="34" charset="0"/>
                </a:rPr>
                <a:t>Technical, design and support documentation completed and handover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750752" y="6886402"/>
            <a:ext cx="3661642" cy="576064"/>
            <a:chOff x="3724090" y="5561582"/>
            <a:chExt cx="2453493" cy="1385130"/>
          </a:xfrm>
        </p:grpSpPr>
        <p:sp>
          <p:nvSpPr>
            <p:cNvPr id="35" name="Rounded Rectangle 34"/>
            <p:cNvSpPr/>
            <p:nvPr/>
          </p:nvSpPr>
          <p:spPr>
            <a:xfrm>
              <a:off x="3724090" y="5561582"/>
              <a:ext cx="2441610" cy="138513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TextBox 35"/>
            <p:cNvSpPr txBox="1"/>
            <p:nvPr/>
          </p:nvSpPr>
          <p:spPr>
            <a:xfrm>
              <a:off x="3792355" y="5879662"/>
              <a:ext cx="2385228" cy="592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Franklin Gothic Book" pitchFamily="34" charset="0"/>
                </a:rPr>
                <a:t>Follow up support after project closure</a:t>
              </a:r>
              <a:endParaRPr lang="en-GB" sz="1000" dirty="0">
                <a:latin typeface="Franklin Gothic Book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113309" y="8464027"/>
            <a:ext cx="1316579" cy="800533"/>
            <a:chOff x="-23447" y="3739096"/>
            <a:chExt cx="1316579" cy="800533"/>
          </a:xfrm>
        </p:grpSpPr>
        <p:sp>
          <p:nvSpPr>
            <p:cNvPr id="44" name="Rounded Rectangle 43"/>
            <p:cNvSpPr/>
            <p:nvPr/>
          </p:nvSpPr>
          <p:spPr>
            <a:xfrm>
              <a:off x="-23447" y="3739096"/>
              <a:ext cx="1316579" cy="800533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5" name="Rounded Rectangle 4"/>
            <p:cNvSpPr/>
            <p:nvPr/>
          </p:nvSpPr>
          <p:spPr>
            <a:xfrm>
              <a:off x="23447" y="3739096"/>
              <a:ext cx="1269685" cy="7536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dirty="0">
                  <a:latin typeface="Franklin Gothic Book" pitchFamily="34" charset="0"/>
                </a:rPr>
                <a:t>Change</a:t>
              </a:r>
              <a:r>
                <a:rPr lang="en-GB" sz="1600" kern="1200" dirty="0" smtClean="0">
                  <a:latin typeface="Franklin Gothic Book" pitchFamily="34" charset="0"/>
                </a:rPr>
                <a:t> Management</a:t>
              </a:r>
              <a:endParaRPr lang="en-GB" sz="2000" kern="1200" dirty="0">
                <a:latin typeface="Franklin Gothic Book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rot="16200000">
            <a:off x="4360906" y="8254999"/>
            <a:ext cx="286219" cy="1218587"/>
            <a:chOff x="736609" y="849864"/>
            <a:chExt cx="359034" cy="299197"/>
          </a:xfrm>
        </p:grpSpPr>
        <p:sp>
          <p:nvSpPr>
            <p:cNvPr id="50" name="Right Arrow 49"/>
            <p:cNvSpPr/>
            <p:nvPr/>
          </p:nvSpPr>
          <p:spPr>
            <a:xfrm rot="5400000">
              <a:off x="766528" y="819947"/>
              <a:ext cx="299195" cy="35903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1" name="Right Arrow 4"/>
            <p:cNvSpPr/>
            <p:nvPr/>
          </p:nvSpPr>
          <p:spPr>
            <a:xfrm>
              <a:off x="828394" y="849864"/>
              <a:ext cx="215420" cy="2094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050" kern="120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51184" y="8576262"/>
            <a:ext cx="3806003" cy="576064"/>
            <a:chOff x="3655560" y="5675133"/>
            <a:chExt cx="2522023" cy="1385130"/>
          </a:xfrm>
        </p:grpSpPr>
        <p:sp>
          <p:nvSpPr>
            <p:cNvPr id="47" name="Rounded Rectangle 46"/>
            <p:cNvSpPr/>
            <p:nvPr/>
          </p:nvSpPr>
          <p:spPr>
            <a:xfrm>
              <a:off x="3655560" y="5675133"/>
              <a:ext cx="2441610" cy="138513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8" name="TextBox 47"/>
            <p:cNvSpPr txBox="1"/>
            <p:nvPr/>
          </p:nvSpPr>
          <p:spPr>
            <a:xfrm>
              <a:off x="3792355" y="5886671"/>
              <a:ext cx="2385228" cy="962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Franklin Gothic Book" pitchFamily="34" charset="0"/>
                </a:rPr>
                <a:t>Change to the scope can occur during the Delivery or Completion phases.</a:t>
              </a:r>
              <a:endParaRPr lang="en-GB" sz="1000" dirty="0">
                <a:latin typeface="Franklin Gothic Book" pitchFamily="34" charset="0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23673" y="1021225"/>
            <a:ext cx="63471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latin typeface="Franklin Gothic Book" pitchFamily="34" charset="0"/>
              </a:rPr>
              <a:t>A typical engagement process </a:t>
            </a:r>
            <a:endParaRPr lang="en-GB" sz="1000" dirty="0" smtClean="0">
              <a:solidFill>
                <a:schemeClr val="tx1"/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61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04D84BD904364A8D43EF734648A89B" ma:contentTypeVersion="0" ma:contentTypeDescription="Create a new document." ma:contentTypeScope="" ma:versionID="c8e87986ee155c5cd07381fbb703268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D91519E-A31D-4083-A675-020AF278CDF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786037-C7F8-4C6F-B65F-8DD0B71B7A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2C025B6-E1C6-466A-B0B3-7B411B18113F}">
  <ds:schemaRefs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4744</TotalTime>
  <Words>1024</Words>
  <Application>Microsoft Office PowerPoint</Application>
  <PresentationFormat>A4 Paper (210x297 mm)</PresentationFormat>
  <Paragraphs>117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V6 Business Profile</dc:title>
  <dc:creator>Richard</dc:creator>
  <cp:lastModifiedBy>Richard Foster</cp:lastModifiedBy>
  <cp:revision>304</cp:revision>
  <cp:lastPrinted>2011-08-03T13:51:25Z</cp:lastPrinted>
  <dcterms:created xsi:type="dcterms:W3CDTF">2011-07-23T10:24:50Z</dcterms:created>
  <dcterms:modified xsi:type="dcterms:W3CDTF">2011-08-08T18:31:10Z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0x0101009904D84BD904364A8D43EF734648A89B</vt:lpwstr>
  </property>
</Properties>
</file>